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92" r:id="rId2"/>
    <p:sldMasterId id="2147483676" r:id="rId3"/>
    <p:sldMasterId id="2147483704" r:id="rId4"/>
    <p:sldMasterId id="2147483702" r:id="rId5"/>
    <p:sldMasterId id="2147483666" r:id="rId6"/>
    <p:sldMasterId id="2147483694" r:id="rId7"/>
    <p:sldMasterId id="2147483678" r:id="rId8"/>
    <p:sldMasterId id="2147483668" r:id="rId9"/>
    <p:sldMasterId id="2147483700" r:id="rId10"/>
    <p:sldMasterId id="2147483662" r:id="rId11"/>
    <p:sldMasterId id="2147483710" r:id="rId12"/>
    <p:sldMasterId id="2147483712" r:id="rId13"/>
    <p:sldMasterId id="2147483714" r:id="rId14"/>
    <p:sldMasterId id="2147483664" r:id="rId15"/>
    <p:sldMasterId id="2147483670" r:id="rId16"/>
    <p:sldMasterId id="2147483734" r:id="rId17"/>
    <p:sldMasterId id="2147483736" r:id="rId18"/>
    <p:sldMasterId id="2147483738" r:id="rId19"/>
    <p:sldMasterId id="2147483740" r:id="rId20"/>
  </p:sldMasterIdLst>
  <p:notesMasterIdLst>
    <p:notesMasterId r:id="rId57"/>
  </p:notesMasterIdLst>
  <p:handoutMasterIdLst>
    <p:handoutMasterId r:id="rId58"/>
  </p:handoutMasterIdLst>
  <p:sldIdLst>
    <p:sldId id="257" r:id="rId21"/>
    <p:sldId id="289" r:id="rId22"/>
    <p:sldId id="259" r:id="rId23"/>
    <p:sldId id="267" r:id="rId24"/>
    <p:sldId id="297" r:id="rId25"/>
    <p:sldId id="260" r:id="rId26"/>
    <p:sldId id="298" r:id="rId27"/>
    <p:sldId id="268" r:id="rId28"/>
    <p:sldId id="287" r:id="rId29"/>
    <p:sldId id="262" r:id="rId30"/>
    <p:sldId id="290" r:id="rId31"/>
    <p:sldId id="269" r:id="rId32"/>
    <p:sldId id="295" r:id="rId33"/>
    <p:sldId id="294" r:id="rId34"/>
    <p:sldId id="293" r:id="rId35"/>
    <p:sldId id="263" r:id="rId36"/>
    <p:sldId id="292" r:id="rId37"/>
    <p:sldId id="261" r:id="rId38"/>
    <p:sldId id="276" r:id="rId39"/>
    <p:sldId id="291" r:id="rId40"/>
    <p:sldId id="277" r:id="rId41"/>
    <p:sldId id="278" r:id="rId42"/>
    <p:sldId id="279" r:id="rId43"/>
    <p:sldId id="280" r:id="rId44"/>
    <p:sldId id="281" r:id="rId45"/>
    <p:sldId id="282" r:id="rId46"/>
    <p:sldId id="264" r:id="rId47"/>
    <p:sldId id="283" r:id="rId48"/>
    <p:sldId id="284" r:id="rId49"/>
    <p:sldId id="296" r:id="rId50"/>
    <p:sldId id="285" r:id="rId51"/>
    <p:sldId id="265" r:id="rId52"/>
    <p:sldId id="286" r:id="rId53"/>
    <p:sldId id="266" r:id="rId54"/>
    <p:sldId id="288" r:id="rId55"/>
    <p:sldId id="299" r:id="rId56"/>
  </p:sldIdLst>
  <p:sldSz cx="9144000" cy="6858000" type="screen4x3"/>
  <p:notesSz cx="6858000" cy="9144000"/>
  <p:defaultText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7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99A"/>
    <a:srgbClr val="005294"/>
    <a:srgbClr val="004F8E"/>
    <a:srgbClr val="005191"/>
    <a:srgbClr val="0E3C75"/>
    <a:srgbClr val="CA0C11"/>
    <a:srgbClr val="A40418"/>
    <a:srgbClr val="D50F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589" autoAdjust="0"/>
    <p:restoredTop sz="95952" autoAdjust="0"/>
  </p:normalViewPr>
  <p:slideViewPr>
    <p:cSldViewPr snapToGrid="0" snapToObjects="1">
      <p:cViewPr>
        <p:scale>
          <a:sx n="108" d="100"/>
          <a:sy n="108" d="100"/>
        </p:scale>
        <p:origin x="672" y="352"/>
      </p:cViewPr>
      <p:guideLst>
        <p:guide orient="horz"/>
        <p:guide pos="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8" Type="http://schemas.openxmlformats.org/officeDocument/2006/relationships/slideMaster" Target="slideMasters/slideMaster8.xml"/><Relationship Id="rId51" Type="http://schemas.openxmlformats.org/officeDocument/2006/relationships/slide" Target="slides/slide3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27961-3961-9940-9300-1ED9173B7D4F}" type="doc">
      <dgm:prSet loTypeId="urn:microsoft.com/office/officeart/2005/8/layout/chevron1" loCatId="" qsTypeId="urn:microsoft.com/office/officeart/2005/8/quickstyle/simple1" qsCatId="simple" csTypeId="urn:microsoft.com/office/officeart/2005/8/colors/colorful1" csCatId="colorful" phldr="1"/>
      <dgm:spPr/>
    </dgm:pt>
    <dgm:pt modelId="{D6C3B5D5-D2C5-9748-BACB-95518292E051}">
      <dgm:prSet phldrT="[Text]"/>
      <dgm:spPr/>
      <dgm:t>
        <a:bodyPr/>
        <a:lstStyle/>
        <a:p>
          <a:r>
            <a:rPr lang="en-GB" dirty="0"/>
            <a:t>Academic Writing</a:t>
          </a:r>
        </a:p>
      </dgm:t>
    </dgm:pt>
    <dgm:pt modelId="{2608BB45-3F73-1845-AD16-C8D392C36105}" type="parTrans" cxnId="{EC7641EA-A876-2741-AD5C-7D5E687A75C7}">
      <dgm:prSet/>
      <dgm:spPr/>
      <dgm:t>
        <a:bodyPr/>
        <a:lstStyle/>
        <a:p>
          <a:endParaRPr lang="en-GB"/>
        </a:p>
      </dgm:t>
    </dgm:pt>
    <dgm:pt modelId="{9F434029-C475-6A48-995A-95693D13D30C}" type="sibTrans" cxnId="{EC7641EA-A876-2741-AD5C-7D5E687A75C7}">
      <dgm:prSet/>
      <dgm:spPr/>
      <dgm:t>
        <a:bodyPr/>
        <a:lstStyle/>
        <a:p>
          <a:endParaRPr lang="en-GB"/>
        </a:p>
      </dgm:t>
    </dgm:pt>
    <dgm:pt modelId="{26388C5F-D61C-8446-AB00-9045E745616E}">
      <dgm:prSet phldrT="[Text]"/>
      <dgm:spPr/>
      <dgm:t>
        <a:bodyPr/>
        <a:lstStyle/>
        <a:p>
          <a:r>
            <a:rPr lang="en-GB" dirty="0"/>
            <a:t>Argumentation</a:t>
          </a:r>
        </a:p>
      </dgm:t>
    </dgm:pt>
    <dgm:pt modelId="{D759B14F-A470-6B4A-9110-FC7717DBF93A}" type="parTrans" cxnId="{FF98334D-66CB-F946-B93E-006024B07298}">
      <dgm:prSet/>
      <dgm:spPr/>
      <dgm:t>
        <a:bodyPr/>
        <a:lstStyle/>
        <a:p>
          <a:endParaRPr lang="en-GB"/>
        </a:p>
      </dgm:t>
    </dgm:pt>
    <dgm:pt modelId="{4986A8B8-63D9-6C4C-9490-35E8820DE6F9}" type="sibTrans" cxnId="{FF98334D-66CB-F946-B93E-006024B07298}">
      <dgm:prSet/>
      <dgm:spPr/>
      <dgm:t>
        <a:bodyPr/>
        <a:lstStyle/>
        <a:p>
          <a:endParaRPr lang="en-GB"/>
        </a:p>
      </dgm:t>
    </dgm:pt>
    <dgm:pt modelId="{1CF827CC-5EB9-B440-B7AF-78AF107CFF99}">
      <dgm:prSet phldrT="[Text]"/>
      <dgm:spPr/>
      <dgm:t>
        <a:bodyPr/>
        <a:lstStyle/>
        <a:p>
          <a:r>
            <a:rPr lang="en-GB" dirty="0"/>
            <a:t>Research Essay</a:t>
          </a:r>
        </a:p>
      </dgm:t>
    </dgm:pt>
    <dgm:pt modelId="{1E92A8C2-187F-284A-B2FE-5CE369BF1B71}" type="parTrans" cxnId="{EF1F68CB-F3E3-3A4E-9AE1-2196349BB4D9}">
      <dgm:prSet/>
      <dgm:spPr/>
      <dgm:t>
        <a:bodyPr/>
        <a:lstStyle/>
        <a:p>
          <a:endParaRPr lang="en-GB"/>
        </a:p>
      </dgm:t>
    </dgm:pt>
    <dgm:pt modelId="{FE3751EC-2BB8-734A-B3CA-CDAC71A6B2D3}" type="sibTrans" cxnId="{EF1F68CB-F3E3-3A4E-9AE1-2196349BB4D9}">
      <dgm:prSet/>
      <dgm:spPr/>
      <dgm:t>
        <a:bodyPr/>
        <a:lstStyle/>
        <a:p>
          <a:endParaRPr lang="en-GB"/>
        </a:p>
      </dgm:t>
    </dgm:pt>
    <dgm:pt modelId="{F7D3993F-6376-5F4E-907B-C0E3ECABDA7A}" type="pres">
      <dgm:prSet presAssocID="{CAE27961-3961-9940-9300-1ED9173B7D4F}" presName="Name0" presStyleCnt="0">
        <dgm:presLayoutVars>
          <dgm:dir/>
          <dgm:animLvl val="lvl"/>
          <dgm:resizeHandles val="exact"/>
        </dgm:presLayoutVars>
      </dgm:prSet>
      <dgm:spPr/>
    </dgm:pt>
    <dgm:pt modelId="{06424BD2-76CE-0547-979F-AC81D89B01F0}" type="pres">
      <dgm:prSet presAssocID="{D6C3B5D5-D2C5-9748-BACB-95518292E051}" presName="parTxOnly" presStyleLbl="node1" presStyleIdx="0" presStyleCnt="3">
        <dgm:presLayoutVars>
          <dgm:chMax val="0"/>
          <dgm:chPref val="0"/>
          <dgm:bulletEnabled val="1"/>
        </dgm:presLayoutVars>
      </dgm:prSet>
      <dgm:spPr/>
    </dgm:pt>
    <dgm:pt modelId="{3199ADA4-8582-CD42-BC3B-8F7B9589C7C3}" type="pres">
      <dgm:prSet presAssocID="{9F434029-C475-6A48-995A-95693D13D30C}" presName="parTxOnlySpace" presStyleCnt="0"/>
      <dgm:spPr/>
    </dgm:pt>
    <dgm:pt modelId="{B269DA33-E43F-0446-9B6D-D2F05721E5B2}" type="pres">
      <dgm:prSet presAssocID="{26388C5F-D61C-8446-AB00-9045E745616E}" presName="parTxOnly" presStyleLbl="node1" presStyleIdx="1" presStyleCnt="3" custLinFactNeighborY="0">
        <dgm:presLayoutVars>
          <dgm:chMax val="0"/>
          <dgm:chPref val="0"/>
          <dgm:bulletEnabled val="1"/>
        </dgm:presLayoutVars>
      </dgm:prSet>
      <dgm:spPr/>
    </dgm:pt>
    <dgm:pt modelId="{F50F449D-7B20-464B-AC45-1E03BF2C1C9A}" type="pres">
      <dgm:prSet presAssocID="{4986A8B8-63D9-6C4C-9490-35E8820DE6F9}" presName="parTxOnlySpace" presStyleCnt="0"/>
      <dgm:spPr/>
    </dgm:pt>
    <dgm:pt modelId="{FE51992D-30E1-3641-AA46-B441AEF06118}" type="pres">
      <dgm:prSet presAssocID="{1CF827CC-5EB9-B440-B7AF-78AF107CFF99}" presName="parTxOnly" presStyleLbl="node1" presStyleIdx="2" presStyleCnt="3">
        <dgm:presLayoutVars>
          <dgm:chMax val="0"/>
          <dgm:chPref val="0"/>
          <dgm:bulletEnabled val="1"/>
        </dgm:presLayoutVars>
      </dgm:prSet>
      <dgm:spPr/>
    </dgm:pt>
  </dgm:ptLst>
  <dgm:cxnLst>
    <dgm:cxn modelId="{9DBE2D0A-28D5-7E43-A6C6-66C64400BC35}" type="presOf" srcId="{D6C3B5D5-D2C5-9748-BACB-95518292E051}" destId="{06424BD2-76CE-0547-979F-AC81D89B01F0}" srcOrd="0" destOrd="0" presId="urn:microsoft.com/office/officeart/2005/8/layout/chevron1"/>
    <dgm:cxn modelId="{3D726449-0264-B64E-BB05-4C0C02C50CF0}" type="presOf" srcId="{CAE27961-3961-9940-9300-1ED9173B7D4F}" destId="{F7D3993F-6376-5F4E-907B-C0E3ECABDA7A}" srcOrd="0" destOrd="0" presId="urn:microsoft.com/office/officeart/2005/8/layout/chevron1"/>
    <dgm:cxn modelId="{FF98334D-66CB-F946-B93E-006024B07298}" srcId="{CAE27961-3961-9940-9300-1ED9173B7D4F}" destId="{26388C5F-D61C-8446-AB00-9045E745616E}" srcOrd="1" destOrd="0" parTransId="{D759B14F-A470-6B4A-9110-FC7717DBF93A}" sibTransId="{4986A8B8-63D9-6C4C-9490-35E8820DE6F9}"/>
    <dgm:cxn modelId="{0256BA99-5D8D-7B4B-88B3-AF355093CAC9}" type="presOf" srcId="{1CF827CC-5EB9-B440-B7AF-78AF107CFF99}" destId="{FE51992D-30E1-3641-AA46-B441AEF06118}" srcOrd="0" destOrd="0" presId="urn:microsoft.com/office/officeart/2005/8/layout/chevron1"/>
    <dgm:cxn modelId="{EF1F68CB-F3E3-3A4E-9AE1-2196349BB4D9}" srcId="{CAE27961-3961-9940-9300-1ED9173B7D4F}" destId="{1CF827CC-5EB9-B440-B7AF-78AF107CFF99}" srcOrd="2" destOrd="0" parTransId="{1E92A8C2-187F-284A-B2FE-5CE369BF1B71}" sibTransId="{FE3751EC-2BB8-734A-B3CA-CDAC71A6B2D3}"/>
    <dgm:cxn modelId="{E27A50E9-9768-5740-B1BB-9F61E8EB9B49}" type="presOf" srcId="{26388C5F-D61C-8446-AB00-9045E745616E}" destId="{B269DA33-E43F-0446-9B6D-D2F05721E5B2}" srcOrd="0" destOrd="0" presId="urn:microsoft.com/office/officeart/2005/8/layout/chevron1"/>
    <dgm:cxn modelId="{EC7641EA-A876-2741-AD5C-7D5E687A75C7}" srcId="{CAE27961-3961-9940-9300-1ED9173B7D4F}" destId="{D6C3B5D5-D2C5-9748-BACB-95518292E051}" srcOrd="0" destOrd="0" parTransId="{2608BB45-3F73-1845-AD16-C8D392C36105}" sibTransId="{9F434029-C475-6A48-995A-95693D13D30C}"/>
    <dgm:cxn modelId="{5F94DC01-382B-6847-A53A-3805C4F2694D}" type="presParOf" srcId="{F7D3993F-6376-5F4E-907B-C0E3ECABDA7A}" destId="{06424BD2-76CE-0547-979F-AC81D89B01F0}" srcOrd="0" destOrd="0" presId="urn:microsoft.com/office/officeart/2005/8/layout/chevron1"/>
    <dgm:cxn modelId="{033D0AA4-FD24-F246-8D68-B452216CCF07}" type="presParOf" srcId="{F7D3993F-6376-5F4E-907B-C0E3ECABDA7A}" destId="{3199ADA4-8582-CD42-BC3B-8F7B9589C7C3}" srcOrd="1" destOrd="0" presId="urn:microsoft.com/office/officeart/2005/8/layout/chevron1"/>
    <dgm:cxn modelId="{0632620F-90AF-144A-9603-5FB32D2388E4}" type="presParOf" srcId="{F7D3993F-6376-5F4E-907B-C0E3ECABDA7A}" destId="{B269DA33-E43F-0446-9B6D-D2F05721E5B2}" srcOrd="2" destOrd="0" presId="urn:microsoft.com/office/officeart/2005/8/layout/chevron1"/>
    <dgm:cxn modelId="{0D910A4B-0EBC-5840-AA49-04F9F1393E47}" type="presParOf" srcId="{F7D3993F-6376-5F4E-907B-C0E3ECABDA7A}" destId="{F50F449D-7B20-464B-AC45-1E03BF2C1C9A}" srcOrd="3" destOrd="0" presId="urn:microsoft.com/office/officeart/2005/8/layout/chevron1"/>
    <dgm:cxn modelId="{165944B5-B467-F948-A660-E706C8DC406F}" type="presParOf" srcId="{F7D3993F-6376-5F4E-907B-C0E3ECABDA7A}" destId="{FE51992D-30E1-3641-AA46-B441AEF06118}"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E27961-3961-9940-9300-1ED9173B7D4F}" type="doc">
      <dgm:prSet loTypeId="urn:microsoft.com/office/officeart/2005/8/layout/chevron1" loCatId="" qsTypeId="urn:microsoft.com/office/officeart/2005/8/quickstyle/simple1" qsCatId="simple" csTypeId="urn:microsoft.com/office/officeart/2005/8/colors/colorful1" csCatId="colorful" phldr="1"/>
      <dgm:spPr/>
    </dgm:pt>
    <dgm:pt modelId="{D6C3B5D5-D2C5-9748-BACB-95518292E051}">
      <dgm:prSet phldrT="[Text]"/>
      <dgm:spPr/>
      <dgm:t>
        <a:bodyPr/>
        <a:lstStyle/>
        <a:p>
          <a:r>
            <a:rPr lang="en-GB" dirty="0"/>
            <a:t>Rhetorical Appeals</a:t>
          </a:r>
        </a:p>
      </dgm:t>
    </dgm:pt>
    <dgm:pt modelId="{2608BB45-3F73-1845-AD16-C8D392C36105}" type="parTrans" cxnId="{EC7641EA-A876-2741-AD5C-7D5E687A75C7}">
      <dgm:prSet/>
      <dgm:spPr/>
      <dgm:t>
        <a:bodyPr/>
        <a:lstStyle/>
        <a:p>
          <a:endParaRPr lang="en-GB"/>
        </a:p>
      </dgm:t>
    </dgm:pt>
    <dgm:pt modelId="{9F434029-C475-6A48-995A-95693D13D30C}" type="sibTrans" cxnId="{EC7641EA-A876-2741-AD5C-7D5E687A75C7}">
      <dgm:prSet/>
      <dgm:spPr/>
      <dgm:t>
        <a:bodyPr/>
        <a:lstStyle/>
        <a:p>
          <a:endParaRPr lang="en-GB"/>
        </a:p>
      </dgm:t>
    </dgm:pt>
    <dgm:pt modelId="{26388C5F-D61C-8446-AB00-9045E745616E}">
      <dgm:prSet phldrT="[Text]"/>
      <dgm:spPr/>
      <dgm:t>
        <a:bodyPr/>
        <a:lstStyle/>
        <a:p>
          <a:r>
            <a:rPr lang="en-GB" dirty="0"/>
            <a:t>Rhetorical Analysis</a:t>
          </a:r>
        </a:p>
      </dgm:t>
    </dgm:pt>
    <dgm:pt modelId="{D759B14F-A470-6B4A-9110-FC7717DBF93A}" type="parTrans" cxnId="{FF98334D-66CB-F946-B93E-006024B07298}">
      <dgm:prSet/>
      <dgm:spPr/>
      <dgm:t>
        <a:bodyPr/>
        <a:lstStyle/>
        <a:p>
          <a:endParaRPr lang="en-GB"/>
        </a:p>
      </dgm:t>
    </dgm:pt>
    <dgm:pt modelId="{4986A8B8-63D9-6C4C-9490-35E8820DE6F9}" type="sibTrans" cxnId="{FF98334D-66CB-F946-B93E-006024B07298}">
      <dgm:prSet/>
      <dgm:spPr/>
      <dgm:t>
        <a:bodyPr/>
        <a:lstStyle/>
        <a:p>
          <a:endParaRPr lang="en-GB"/>
        </a:p>
      </dgm:t>
    </dgm:pt>
    <dgm:pt modelId="{1CF827CC-5EB9-B440-B7AF-78AF107CFF99}">
      <dgm:prSet phldrT="[Text]"/>
      <dgm:spPr/>
      <dgm:t>
        <a:bodyPr/>
        <a:lstStyle/>
        <a:p>
          <a:r>
            <a:rPr lang="en-GB" dirty="0"/>
            <a:t>Comparative Rhetorical Analysis</a:t>
          </a:r>
        </a:p>
      </dgm:t>
    </dgm:pt>
    <dgm:pt modelId="{1E92A8C2-187F-284A-B2FE-5CE369BF1B71}" type="parTrans" cxnId="{EF1F68CB-F3E3-3A4E-9AE1-2196349BB4D9}">
      <dgm:prSet/>
      <dgm:spPr/>
      <dgm:t>
        <a:bodyPr/>
        <a:lstStyle/>
        <a:p>
          <a:endParaRPr lang="en-GB"/>
        </a:p>
      </dgm:t>
    </dgm:pt>
    <dgm:pt modelId="{FE3751EC-2BB8-734A-B3CA-CDAC71A6B2D3}" type="sibTrans" cxnId="{EF1F68CB-F3E3-3A4E-9AE1-2196349BB4D9}">
      <dgm:prSet/>
      <dgm:spPr/>
      <dgm:t>
        <a:bodyPr/>
        <a:lstStyle/>
        <a:p>
          <a:endParaRPr lang="en-GB"/>
        </a:p>
      </dgm:t>
    </dgm:pt>
    <dgm:pt modelId="{F7D3993F-6376-5F4E-907B-C0E3ECABDA7A}" type="pres">
      <dgm:prSet presAssocID="{CAE27961-3961-9940-9300-1ED9173B7D4F}" presName="Name0" presStyleCnt="0">
        <dgm:presLayoutVars>
          <dgm:dir/>
          <dgm:animLvl val="lvl"/>
          <dgm:resizeHandles val="exact"/>
        </dgm:presLayoutVars>
      </dgm:prSet>
      <dgm:spPr/>
    </dgm:pt>
    <dgm:pt modelId="{06424BD2-76CE-0547-979F-AC81D89B01F0}" type="pres">
      <dgm:prSet presAssocID="{D6C3B5D5-D2C5-9748-BACB-95518292E051}" presName="parTxOnly" presStyleLbl="node1" presStyleIdx="0" presStyleCnt="3">
        <dgm:presLayoutVars>
          <dgm:chMax val="0"/>
          <dgm:chPref val="0"/>
          <dgm:bulletEnabled val="1"/>
        </dgm:presLayoutVars>
      </dgm:prSet>
      <dgm:spPr/>
    </dgm:pt>
    <dgm:pt modelId="{3199ADA4-8582-CD42-BC3B-8F7B9589C7C3}" type="pres">
      <dgm:prSet presAssocID="{9F434029-C475-6A48-995A-95693D13D30C}" presName="parTxOnlySpace" presStyleCnt="0"/>
      <dgm:spPr/>
    </dgm:pt>
    <dgm:pt modelId="{B269DA33-E43F-0446-9B6D-D2F05721E5B2}" type="pres">
      <dgm:prSet presAssocID="{26388C5F-D61C-8446-AB00-9045E745616E}" presName="parTxOnly" presStyleLbl="node1" presStyleIdx="1" presStyleCnt="3" custLinFactNeighborY="0">
        <dgm:presLayoutVars>
          <dgm:chMax val="0"/>
          <dgm:chPref val="0"/>
          <dgm:bulletEnabled val="1"/>
        </dgm:presLayoutVars>
      </dgm:prSet>
      <dgm:spPr/>
    </dgm:pt>
    <dgm:pt modelId="{F50F449D-7B20-464B-AC45-1E03BF2C1C9A}" type="pres">
      <dgm:prSet presAssocID="{4986A8B8-63D9-6C4C-9490-35E8820DE6F9}" presName="parTxOnlySpace" presStyleCnt="0"/>
      <dgm:spPr/>
    </dgm:pt>
    <dgm:pt modelId="{FE51992D-30E1-3641-AA46-B441AEF06118}" type="pres">
      <dgm:prSet presAssocID="{1CF827CC-5EB9-B440-B7AF-78AF107CFF99}" presName="parTxOnly" presStyleLbl="node1" presStyleIdx="2" presStyleCnt="3">
        <dgm:presLayoutVars>
          <dgm:chMax val="0"/>
          <dgm:chPref val="0"/>
          <dgm:bulletEnabled val="1"/>
        </dgm:presLayoutVars>
      </dgm:prSet>
      <dgm:spPr/>
    </dgm:pt>
  </dgm:ptLst>
  <dgm:cxnLst>
    <dgm:cxn modelId="{9DBE2D0A-28D5-7E43-A6C6-66C64400BC35}" type="presOf" srcId="{D6C3B5D5-D2C5-9748-BACB-95518292E051}" destId="{06424BD2-76CE-0547-979F-AC81D89B01F0}" srcOrd="0" destOrd="0" presId="urn:microsoft.com/office/officeart/2005/8/layout/chevron1"/>
    <dgm:cxn modelId="{3D726449-0264-B64E-BB05-4C0C02C50CF0}" type="presOf" srcId="{CAE27961-3961-9940-9300-1ED9173B7D4F}" destId="{F7D3993F-6376-5F4E-907B-C0E3ECABDA7A}" srcOrd="0" destOrd="0" presId="urn:microsoft.com/office/officeart/2005/8/layout/chevron1"/>
    <dgm:cxn modelId="{FF98334D-66CB-F946-B93E-006024B07298}" srcId="{CAE27961-3961-9940-9300-1ED9173B7D4F}" destId="{26388C5F-D61C-8446-AB00-9045E745616E}" srcOrd="1" destOrd="0" parTransId="{D759B14F-A470-6B4A-9110-FC7717DBF93A}" sibTransId="{4986A8B8-63D9-6C4C-9490-35E8820DE6F9}"/>
    <dgm:cxn modelId="{0256BA99-5D8D-7B4B-88B3-AF355093CAC9}" type="presOf" srcId="{1CF827CC-5EB9-B440-B7AF-78AF107CFF99}" destId="{FE51992D-30E1-3641-AA46-B441AEF06118}" srcOrd="0" destOrd="0" presId="urn:microsoft.com/office/officeart/2005/8/layout/chevron1"/>
    <dgm:cxn modelId="{EF1F68CB-F3E3-3A4E-9AE1-2196349BB4D9}" srcId="{CAE27961-3961-9940-9300-1ED9173B7D4F}" destId="{1CF827CC-5EB9-B440-B7AF-78AF107CFF99}" srcOrd="2" destOrd="0" parTransId="{1E92A8C2-187F-284A-B2FE-5CE369BF1B71}" sibTransId="{FE3751EC-2BB8-734A-B3CA-CDAC71A6B2D3}"/>
    <dgm:cxn modelId="{E27A50E9-9768-5740-B1BB-9F61E8EB9B49}" type="presOf" srcId="{26388C5F-D61C-8446-AB00-9045E745616E}" destId="{B269DA33-E43F-0446-9B6D-D2F05721E5B2}" srcOrd="0" destOrd="0" presId="urn:microsoft.com/office/officeart/2005/8/layout/chevron1"/>
    <dgm:cxn modelId="{EC7641EA-A876-2741-AD5C-7D5E687A75C7}" srcId="{CAE27961-3961-9940-9300-1ED9173B7D4F}" destId="{D6C3B5D5-D2C5-9748-BACB-95518292E051}" srcOrd="0" destOrd="0" parTransId="{2608BB45-3F73-1845-AD16-C8D392C36105}" sibTransId="{9F434029-C475-6A48-995A-95693D13D30C}"/>
    <dgm:cxn modelId="{5F94DC01-382B-6847-A53A-3805C4F2694D}" type="presParOf" srcId="{F7D3993F-6376-5F4E-907B-C0E3ECABDA7A}" destId="{06424BD2-76CE-0547-979F-AC81D89B01F0}" srcOrd="0" destOrd="0" presId="urn:microsoft.com/office/officeart/2005/8/layout/chevron1"/>
    <dgm:cxn modelId="{033D0AA4-FD24-F246-8D68-B452216CCF07}" type="presParOf" srcId="{F7D3993F-6376-5F4E-907B-C0E3ECABDA7A}" destId="{3199ADA4-8582-CD42-BC3B-8F7B9589C7C3}" srcOrd="1" destOrd="0" presId="urn:microsoft.com/office/officeart/2005/8/layout/chevron1"/>
    <dgm:cxn modelId="{0632620F-90AF-144A-9603-5FB32D2388E4}" type="presParOf" srcId="{F7D3993F-6376-5F4E-907B-C0E3ECABDA7A}" destId="{B269DA33-E43F-0446-9B6D-D2F05721E5B2}" srcOrd="2" destOrd="0" presId="urn:microsoft.com/office/officeart/2005/8/layout/chevron1"/>
    <dgm:cxn modelId="{0D910A4B-0EBC-5840-AA49-04F9F1393E47}" type="presParOf" srcId="{F7D3993F-6376-5F4E-907B-C0E3ECABDA7A}" destId="{F50F449D-7B20-464B-AC45-1E03BF2C1C9A}" srcOrd="3" destOrd="0" presId="urn:microsoft.com/office/officeart/2005/8/layout/chevron1"/>
    <dgm:cxn modelId="{165944B5-B467-F948-A660-E706C8DC406F}" type="presParOf" srcId="{F7D3993F-6376-5F4E-907B-C0E3ECABDA7A}" destId="{FE51992D-30E1-3641-AA46-B441AEF06118}"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24BD2-76CE-0547-979F-AC81D89B01F0}">
      <dsp:nvSpPr>
        <dsp:cNvPr id="0" name=""/>
        <dsp:cNvSpPr/>
      </dsp:nvSpPr>
      <dsp:spPr>
        <a:xfrm>
          <a:off x="2285" y="879949"/>
          <a:ext cx="2784827" cy="1113930"/>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kern="1200" dirty="0"/>
            <a:t>Academic Writing</a:t>
          </a:r>
        </a:p>
      </dsp:txBody>
      <dsp:txXfrm>
        <a:off x="559250" y="879949"/>
        <a:ext cx="1670897" cy="1113930"/>
      </dsp:txXfrm>
    </dsp:sp>
    <dsp:sp modelId="{B269DA33-E43F-0446-9B6D-D2F05721E5B2}">
      <dsp:nvSpPr>
        <dsp:cNvPr id="0" name=""/>
        <dsp:cNvSpPr/>
      </dsp:nvSpPr>
      <dsp:spPr>
        <a:xfrm>
          <a:off x="2508630" y="879949"/>
          <a:ext cx="2784827" cy="111393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kern="1200" dirty="0"/>
            <a:t>Argumentation</a:t>
          </a:r>
        </a:p>
      </dsp:txBody>
      <dsp:txXfrm>
        <a:off x="3065595" y="879949"/>
        <a:ext cx="1670897" cy="1113930"/>
      </dsp:txXfrm>
    </dsp:sp>
    <dsp:sp modelId="{FE51992D-30E1-3641-AA46-B441AEF06118}">
      <dsp:nvSpPr>
        <dsp:cNvPr id="0" name=""/>
        <dsp:cNvSpPr/>
      </dsp:nvSpPr>
      <dsp:spPr>
        <a:xfrm>
          <a:off x="5014974" y="879949"/>
          <a:ext cx="2784827" cy="1113930"/>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GB" sz="1900" kern="1200" dirty="0"/>
            <a:t>Research Essay</a:t>
          </a:r>
        </a:p>
      </dsp:txBody>
      <dsp:txXfrm>
        <a:off x="5571939" y="879949"/>
        <a:ext cx="1670897" cy="1113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24BD2-76CE-0547-979F-AC81D89B01F0}">
      <dsp:nvSpPr>
        <dsp:cNvPr id="0" name=""/>
        <dsp:cNvSpPr/>
      </dsp:nvSpPr>
      <dsp:spPr>
        <a:xfrm>
          <a:off x="2285" y="1527154"/>
          <a:ext cx="2784827" cy="1113930"/>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kern="1200" dirty="0"/>
            <a:t>Rhetorical Appeals</a:t>
          </a:r>
        </a:p>
      </dsp:txBody>
      <dsp:txXfrm>
        <a:off x="559250" y="1527154"/>
        <a:ext cx="1670897" cy="1113930"/>
      </dsp:txXfrm>
    </dsp:sp>
    <dsp:sp modelId="{B269DA33-E43F-0446-9B6D-D2F05721E5B2}">
      <dsp:nvSpPr>
        <dsp:cNvPr id="0" name=""/>
        <dsp:cNvSpPr/>
      </dsp:nvSpPr>
      <dsp:spPr>
        <a:xfrm>
          <a:off x="2508630" y="1527154"/>
          <a:ext cx="2784827" cy="111393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kern="1200" dirty="0"/>
            <a:t>Rhetorical Analysis</a:t>
          </a:r>
        </a:p>
      </dsp:txBody>
      <dsp:txXfrm>
        <a:off x="3065595" y="1527154"/>
        <a:ext cx="1670897" cy="1113930"/>
      </dsp:txXfrm>
    </dsp:sp>
    <dsp:sp modelId="{FE51992D-30E1-3641-AA46-B441AEF06118}">
      <dsp:nvSpPr>
        <dsp:cNvPr id="0" name=""/>
        <dsp:cNvSpPr/>
      </dsp:nvSpPr>
      <dsp:spPr>
        <a:xfrm>
          <a:off x="5014974" y="1527154"/>
          <a:ext cx="2784827" cy="1113930"/>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GB" sz="2100" kern="1200" dirty="0"/>
            <a:t>Comparative Rhetorical Analysis</a:t>
          </a:r>
        </a:p>
      </dsp:txBody>
      <dsp:txXfrm>
        <a:off x="5571939" y="1527154"/>
        <a:ext cx="1670897" cy="11139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BEC6BF-855C-1F4B-8DBD-06C607AD78BD}" type="datetimeFigureOut">
              <a:rPr lang="en-US" smtClean="0"/>
              <a:t>9/23/21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A32809-CFA6-4740-90F9-9C01B81C35CE}" type="slidenum">
              <a:rPr lang="en-US" smtClean="0"/>
              <a:t>‹#›</a:t>
            </a:fld>
            <a:endParaRPr lang="en-US"/>
          </a:p>
        </p:txBody>
      </p:sp>
    </p:spTree>
    <p:extLst>
      <p:ext uri="{BB962C8B-B14F-4D97-AF65-F5344CB8AC3E}">
        <p14:creationId xmlns:p14="http://schemas.microsoft.com/office/powerpoint/2010/main" val="8026801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2:38:44.360"/>
    </inkml:context>
    <inkml:brush xml:id="br0">
      <inkml:brushProperty name="width" value="0.1" units="cm"/>
      <inkml:brushProperty name="height" value="0.1" units="cm"/>
      <inkml:brushProperty name="color" value="#004F8B"/>
    </inkml:brush>
  </inkml:definitions>
  <inkml:trace contextRef="#ctx0" brushRef="#br0">1 237 24575,'21'0'0,"20"0"0,-22 0 0,30 0 0,-1 0 0,16 0 0,7 0 0,5 0 0,4 0-596,9 0 596,9 0-610,-40 0 1,2 0 609,-4 0 0,0 0 0,9 0 0,0 0 0,0 0 0,0 0 0,1 0 0,0 0 0,5 0 0,1 0 0,-1 1 0,0-2-865,6-1 0,0-3 865,1-3 0,1-1 0,-1 1 0,0-2 0,5-6 0,-1 0 0,-3 6 0,-1 2 0,0-4 0,0 0 0,0 0 0,-2 0 0,-4 4 0,-1-1 0,0-3 0,0 1-343,-3 2 1,-3 2 342,-13 0 0,-1 0 0,2 3 0,-2 0 487,22-7-487,-1 9 1094,-12-4-1094,-22 6 1821,-6 0-1821,-12 0 828,-7 0-828,0 0 0,-3 0 0,7 0 0,-2 0 0,9 0 0,7 0 0,8 0 0,6 0 0,24 0 0,5 0-369,-21 0 0,2 0 369,-5 0 0,0 0 0,8 0 0,1 0 0,-4 0 0,0 0 0,5 0 0,0 0 0,0 0 0,-1 0 0,35 0 0,-27 0 0,0 0 0,22 0 0,-34 0 0,3 0 0,0 0 0,-3 0 0,8 0-133,-7 0 0,0 0 133,10 0 0,30 0 0,-16 0 0,0 0 0,-4 0 0,13 0 0,-27 5 0,22 1 0,-37 0 0,7 0 0,-2-6 0,-13 0 727,-2 4-727,-12-3 277,5 4-277,-10-5 0,4 0 0,0 0 0,2 0 0,5 0 0,-6 0 0,5 0 0,-10 0 0,0 0 0,-3 0 0,-7 0 0,3 0 0,-8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2:39:10.544"/>
    </inkml:context>
    <inkml:brush xml:id="br0">
      <inkml:brushProperty name="width" value="0.1" units="cm"/>
      <inkml:brushProperty name="height" value="0.1" units="cm"/>
      <inkml:brushProperty name="color" value="#004F8B"/>
    </inkml:brush>
  </inkml:definitions>
  <inkml:trace contextRef="#ctx0" brushRef="#br0">0 1 24575,'37'0'0,"9"0"0,16 0 0,17 0 0,10 0-1341,-32 0 1,4 0 1340,24 8 0,3 2 0,-6-1 0,2 1 0,7 2 0,2 4 0,-20 1 0,1 2 0,-6-2 0,-3-7 0,-1 1 0,4 7 0,7 4 0,-5-1 0,5 1 0,-2-1 0,7 0 0,0 2 0,4 5 0,-3 0 0,-13-8 0,-3-1 81,-3 1 1,-4-1-82,26 9 0,-8 2 0,-15-9 0,-5 3 0,4-2 0,-21-9 0,-2 2 1994,-12-5-1994,0 0 524,-7-1-524,-3 0 0,2-4 0,-7-1 0,8 0 0,-4-3 0,23 4 0,-2-5 0,24 0 0,-5 0 0,24 0 0,3 0-939,17 0 939,-44 0 0,0 0 0,-5 0 0,2 0 0,12-1 0,2 2 0,-10 1 0,2 2 0,12 0 0,2 1-705,-5 6 0,0 0 705,5-2 0,1 0 0,1 6 0,-3 0 0,-17-5 0,0 1 0,27 9 0,-3 1-938,-9 0 938,16 0 0,-2-2 0,-23-5-105,-2-4 0,0 2 105,7 6 0,32 4 0,-27-3 0,24 2 0,-30-9 0,8 1 0,5-1 816,-13 1-816,-1-1 1384,-17-1-1384,-1 0 1047,-12-5-1047,0 3 250,-8-8-250,-5 3 0,0 1 0,0-4 0,5 3 0,-4-4 0,10 0 0,-5 0 0,6 0 0,0 0 0,6 0 0,2 0 0,13 0 0,-5 0 0,12 0 0,-5 5 0,6-4 0,28 5 0,-20-6 0,13 0 0,-22 0 0,-13 0 0,0 0 0,-9 0 0,-11 0 0,-6 0 0,-7 4 0,-5-3 0,1 2 0,-1-3 0,1 0 0,-5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2:39:22.691"/>
    </inkml:context>
    <inkml:brush xml:id="br0">
      <inkml:brushProperty name="width" value="0.1" units="cm"/>
      <inkml:brushProperty name="height" value="0.1" units="cm"/>
      <inkml:brushProperty name="color" value="#008C3A"/>
    </inkml:brush>
  </inkml:definitions>
  <inkml:trace contextRef="#ctx0" brushRef="#br0">0 0 24575,'52'0'0,"14"0"0,23 0 0,-2 0 0,18 0 0,-9 0 0,-14 0 0,1 0-1179,-11 0 0,9 0 0,-1 0 0,-11 0 1179,0 0 0,-8 0 0,-1 0 0,-1 0 217,1 0 1,0 0-218,0 0 0,-1 0 0,-4 0 0,0 0 0,5 0 0,-3 0 849,27 0-849,11 0 0,-16 0 0,10 6 0,1-4 0,-3 4 0,-16-6 0,5 0 0,-13 0 0,6 5 0,-1-3 0,12 3 0,-15-5 0,19 6 0,-21-5 0,8 5 0,6-6 0,-15 0 2383,7 0-2383,-8 6 895,0-5-895,-8 4 154,-1-5-154,8 0 0,-17 0 0,22 0 0,-17 0 0,5 0 0,23 0 0,-31 0 0,22 0 0,-22 0 0,2 0 0,5 0 0,-7 0 0,-6 5 0,11-4 0,-21 8 0,14-8 0,-11 3 0,0-4 0,5 5 0,-6-4 0,0 3 0,0-4 0,0 0 0,0 0 0,0 0 0,0 0 0,14 0 0,-16 0 0,14 0 0,-18 0 0,1 0 0,-2 0 0,-5 0 0,-5 0 0,4 0 0,-8 0 0,3 0 0,-5 0 0,1 0 0,-1 0 0,1 0 0,-1 0 0,-3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2:39:24.936"/>
    </inkml:context>
    <inkml:brush xml:id="br0">
      <inkml:brushProperty name="width" value="0.1" units="cm"/>
      <inkml:brushProperty name="height" value="0.1" units="cm"/>
      <inkml:brushProperty name="color" value="#008C3A"/>
    </inkml:brush>
  </inkml:definitions>
  <inkml:trace contextRef="#ctx0" brushRef="#br0">0 1 24575,'24'0'0,"2"0"0,18 0 0,-3 0 0,34 0 0,-9 0 0,21 0-916,10 0 916,-47 0 0,1 0 0,13 0 0,2 0 0,-5-1 0,0 2 0,4 5 0,0 1 0,0-2 0,-1 0 0,-3 6 0,0 0 0,5 0 0,-2 0 0,-8 0 0,-2 0 0,6 4 0,-3 0 0,20 6 0,-16-7 0,0 0 0,9 6-139,22 2 139,-17-3 0,7 1 0,-14-6 0,-11-1 0,-3 1 0,-7-1 0,3 0 0,0 1 0,10 5 0,27 8 0,-16-7 0,14 6 0,-4-5-273,-32-7 1,0-1 272,41 9 0,-11-3 0,-2 0 0,-7-5 0,1 10 0,-2-10 884,-16 3-884,-7-1 141,-9-5-141,-6 4 575,-5-5-575,-2 0 0,-5-1 0,8 5 0,-6-8 0,6 7 0,-8-12 0,-5 7 0,4-7 0,-9 3 0,9-4 0,-8 3 0,3-2 0,0 3 0,1-4 0,5 0 0,0 0 0,5 0 0,-4 0 0,10 0 0,-5 0 0,6 5 0,0-4 0,0 3 0,0 1 0,0-4 0,0 4 0,0-1 0,0-3 0,13 13 0,-9-12 0,4 12 0,-15-13 0,-5 3 0,0 0 0,-5-3 0,-1 3 0,-4-4 0,-1 0 0,5 5 0,-3-4 0,7 3 0,-2-4 0,4 0 0,-5 4 0,3-3 0,-7 2 0,8-3 0,-9 0 0,4 0 0,-4 0 0,-1 0 0,1 0 0,-1 0 0,6 0 0,0 0 0,10 0 0,2 0 0,-1 0 0,5 0 0,-10 0 0,-1 0 0,-1 0 0,-8 0 0,3 0 0,0 0 0,-3 0 0,7 0 0,-3 0 0,5 0 0,0 5 0,0-4 0,0 3 0,-5 0 0,-1-4 0,-4 4 0,-1-4 0,1 0 0,-1 0 0,-3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2:39:32.993"/>
    </inkml:context>
    <inkml:brush xml:id="br0">
      <inkml:brushProperty name="width" value="0.1" units="cm"/>
      <inkml:brushProperty name="height" value="0.1" units="cm"/>
      <inkml:brushProperty name="color" value="#E71224"/>
    </inkml:brush>
  </inkml:definitions>
  <inkml:trace contextRef="#ctx0" brushRef="#br0">0 1 24575,'84'0'0,"0"0"0,-1 0 0,-11 0 0,1 0 0,0 0 0,12 0 0,1 0 0,-10 0-2287,12 0 1,-5 0 2286,13 0 0,3 0-634,-31-1 1,2 1 0,-1 1 633,1 1 0,0 1 0,1 0 0,-1 0 0,0 0 0,0 1 0,3 1 0,1 2 0,-1-1 0,-2 0 0,-1 0 0,0 0 0,0 1 0,0-1 0,0 0 0,0-3 0,0 0 0,-2 1-148,24 3 1,-2 1 147,3-3 0,-6-1-629,-27 3 1,0 1 628,33 1 0,-5-1 1070,-17 0-1070,8 0 0,0-2 0,-11-4 2213,29 10-2213,-27-5 0,7 0 1940,-21-1-1940,3-1 1784,-14-4-1784,-6 4 873,-7-5-873,-8 0 145,-5 0-145,-5 4 0,-1-3 0,-4 2 0,-1-3 0,1 0 0,-1 0 0,1 0 0,9 0 0,9 0 0,12 0 0,6 0 0,24 0 0,5 0-544,-22 0 0,4 0 544,3 0 0,2 0 0,4 0 0,2 0 0,4 0 0,1 0-814,5 0 1,0 0 813,-5 0 0,1 0 0,9 0 0,1 0 0,-5 0 0,0 0 0,6 0 0,0 0 0,0 0 0,0 0 0,0 0 0,-1 0 0,-3 0 0,-3 0 0,-18 0 0,-1 0-520,4 0 0,0 0 520,-4 0 0,-2 0-378,43 0 378,-40 0 0,-2 0 0,23 0 0,0 0 0,-27 0 0,0 0 0,30 0 0,-2 0 0,-6 0 0,-11 6 917,6-4-917,7 3 0,-6-5 1580,-1 0-1580,-1 0 1172,-8 0-1172,-1 0 464,-6 0-464,-2 0 0,-13 0 0,4 0 0,-10 0 0,4 0 0,-6 0 0,0 0 0,0 0 0,0 0 0,0 0 0,0 0 0,0 0 0,8 0 0,-6 0 0,1 0 0,-10 0 0,-10 0 0,4 0 0,-9 0 0,5 0 0,-6 0 0,5 0 0,-3 0 0,3 0 0,-5 0 0,1 0 0,-1 0 0,1 0 0,-1 0 0,1 0 0,-1 0 0,6 0 0,0 0 0,5 0 0,5 0 0,1 0 0,6 0 0,0 0 0,3 0 0,-8 0 0,-3 0 0,-10 0 0,-4 0 0,4 0 0,1 0 0,5 0 0,-1 0 0,7-4 0,-5 3 0,-1-4 0,-1 5 0,-8 0 0,3 0 0,-5 0 0,-7 0 0,-12 0 0,4 0 0,-7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2:39:44.925"/>
    </inkml:context>
    <inkml:brush xml:id="br0">
      <inkml:brushProperty name="width" value="0.1" units="cm"/>
      <inkml:brushProperty name="height" value="0.1" units="cm"/>
      <inkml:brushProperty name="color" value="#F6630D"/>
    </inkml:brush>
  </inkml:definitions>
  <inkml:trace contextRef="#ctx0" brushRef="#br0">1 3831 24575,'44'-17'0,"41"-28"0,-42 19 0,3-1 0,21-10 0,6-2 0,13-9 0,0 0-1838,-18 13 0,1 0 1838,17-12 0,2-1 0,0 4 0,-3 1 0,-25 10 0,-1 1 0,22-7 0,-5 1 980,-3-8-980,-11 15 0,23-15 0,-25 19 0,-12 4 0,-1-1 0,16-7 0,13-8 0,-5 0 0,7 0-21,3-8 21,7 5 0,-45 15 0,0-1 0,6 3 0,1-1 0,-2-3 0,0 0 0,4-1 0,0 0 0,-4 0 0,-1 2 0,4 2 0,-2 0 0,28-27 0,-6 18 0,-26 9 0,-3 0 0,5 0 0,37-19 0,-29 14 0,8 0 1847,6-6-1847,-16 17 0,14-15 0,-3 8 0,6-5 0,-14 7 0,21-14 0,-32 23 0,3-11 0,2 0 0,9 4 0,29-24 0,-18 20 0,1-9 0,-9 10 0,13-12 137,-24 19-137,25-18 733,-23 17-733,8-9 0,0 4 0,13-9 0,-23 14 0,6-10 0,-26 23 0,-6-7 0,-5 9 0,-3 0 0,-7 1 0,8 4 0,-9 0 0,5 0 0,-6 0 0,1 0 0,-1 0 0,1 0 0,-1 0 0,24-5 0,5-13 0,35-16 0,1-14 0,-6 7 0,2-3 0,-15 14 0,7-1 0,-7 2 0,-2 5 0,-6-5 0,15 4 0,-11-5 0,4 7 0,4-7 0,-1 5 0,14-12 0,5 4 0,-13-4 0,-1 6 0,-3 1 0,-5 1 0,-1 4 0,-1-4 0,-7 7 0,0-1 0,-6 1 0,-2 1 0,2-7 0,-6 6 0,6-6 0,-8 7 0,0 0 0,15-14 0,-17 16 0,16-14 0,-19 17 0,-1-4 0,-1 4 0,-5 3 0,0 3 0,0 0 0,-5 1 0,4 0 0,-4 0 0,5-1 0,-5 1 0,4 0 0,-9 0 0,9 4 0,0-7 0,-3 6 0,7-7 0,-13 4 0,9 0 0,-4-1 0,5 1 0,-5 0 0,4 4 0,-4-4 0,5 0 0,0-2 0,-5-2 0,-1 8 0,0-3 0,-3 3 0,3 0 0,-5-3 0,1 7 0,-1-7 0,1 4 0,-1-5 0,1 4 0,-1-2 0,1 6 0,-1-7 0,1 7 0,-4-7 0,-2 7 0,-3-3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2:39:51.835"/>
    </inkml:context>
    <inkml:brush xml:id="br0">
      <inkml:brushProperty name="width" value="0.1" units="cm"/>
      <inkml:brushProperty name="height" value="0.1" units="cm"/>
      <inkml:brushProperty name="color" value="#F6630D"/>
    </inkml:brush>
  </inkml:definitions>
  <inkml:trace contextRef="#ctx0" brushRef="#br0">1 3011 24575,'63'-37'0,"-2"4"0,-18 6 0,3 0-1204,-1 2 1,3 0 1203,18-10 0,2 0 0,-7 3 0,1 1 0,10-5 0,0 0 0,-11 9 0,0 1 0,3-4 0,1 0 0,1 2 0,-2 1 0,-8 1 0,1 0 0,7-1 0,-1 1 0,-12 4 0,-2 1-54,5 0 1,0-1 53,-5 1 0,0 0 0,0 0 0,0 0 0,0-1 0,0 2 0,40-16 0,-41 16 0,0 0 0,42-15 0,-40 10 0,1 0 0,3 2 0,0 1 0,-3-3 0,1-1 0,7 1 0,-1-1 0,-6 1 0,0-2 0,6-2 0,1-1-253,-2-1 0,-1 2 253,4 2 0,0 1 0,0-4 0,-1 1 0,-4 7 0,0-1 0,-1-2 0,0 0 0,0 3 0,-1 1 0,-3 0 0,1-1 0,4-3 0,0-1 0,-1 3 0,0 1 0,7-4 0,1-1 0,-1 1 0,0 0 0,10 1 0,-1 1 0,-13 2 0,-2 0 0,-4 4 0,-1 1-183,44-11 183,-29 3 0,13 5 1115,-25 2-1115,-7 12 668,-14-4-668,-8 9 1206,-10-3-1206,-1 0 214,1 3-214,-1-3 0,1 4 0,-2 0 0,-3 0 0,-1 0 0,1 0 0,-1 0 0,17 0 0,11-5 0,18-2 0,-1-10 0,-1-1 0,-7-4 0,15-2 0,4-7 0,14 3 0,-20-1 0,7 4 0,-1-6 0,1-1 0,20-2 0,-14-3 0,7 10 0,1-11 0,-22 17 0,16-9 0,-23 11 0,11-5 0,-1 0 0,-7 0 0,8-6 0,-13 11 0,2-9 0,-11 11 0,6-6 0,0 1 0,0 4 0,0-3 0,-7 9 0,6-4 0,-5 5 0,-1-5 0,13-2 0,-17 1 0,16-5 0,-11 10 0,0-8 0,-2 8 0,-11-3 0,2 5 0,-13 1 0,2 4 0,-9 1 0,1 4 0,-5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2:40:00.933"/>
    </inkml:context>
    <inkml:brush xml:id="br0">
      <inkml:brushProperty name="width" value="0.1" units="cm"/>
      <inkml:brushProperty name="height" value="0.1" units="cm"/>
      <inkml:brushProperty name="color" value="#5B2D90"/>
    </inkml:brush>
  </inkml:definitions>
  <inkml:trace contextRef="#ctx0" brushRef="#br0">0 1571 24575,'31'0'0,"21"0"0,-2-11 0,26 2 0,-5-15 0,7 4-535,-30 6 0,1 0 535,43-7 0,-39 4 0,1 0 0,0 5 0,0 0 0,-4-5 0,0-1 0,13 2 0,2 2-582,-4-1 0,1 0 582,4-4 0,10-1 0,-9 3 0,13-2 0,5-2 0,-2 1 0,-9 1 0,4-2 0,-7 0 0,8 0-683,-3 2 1,10-1 0,2-1 0,-5 2 0,-10 1 682,22-9 0,-10 4 0,-6 5 0,-2 1-649,0-3 0,0 0 649,-5 4 0,-2 1 0,-3-1 0,-1 1-156,-1 2 0,0 1 156,-5-2 0,-1 0 0,-4 3 0,0 0 0,3 0 0,1-1 0,-4-2 0,0 0 0,4 3 0,1-1 0,5-3 0,0-1 0,-4 4 0,0 1 0,9-4 0,0 0 0,-8 3 0,-2 0 0,5-3 0,0 0 0,0 0 0,0-1 0,-3-3 0,-2 1 0,-9 6 0,1 0 0,22-11 0,-1 1 0,19-2 0,-22 5 0,1-1 0,-21 5 0,-2 2 741,41-15-741,7 7 0,-30 2 0,-10 8 0,0 1 0,7 1 0,4-5 0,-1 0 0,-3 5 0,-11-1 0,0-1 0,20-2 0,1 0 0,4 0 3211,-16-4-3211,0 3 1648,-8-3-1648,-1 5 1234,-13 1-1234,5 0 421,-17 1-421,9 4 0,-3-3 0,-5 8 0,0-4 0,-15 5 0,-4 0 0,-1 0 0,1 0 0,-1 0 0,1 0 0,-1 0 0,1 0 0,-1 0 0,1 0 0,4 0 0,1 0 0,10 0 0,-4 0 0,5 0 0,-7 0 0,7 0 0,-5 0 0,4 0 0,-10 0 0,-1 0 0,-4 0 0,-1 0 0,1 0 0,-1 0 0,-3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B28DE0-2319-3240-BD97-A6D586637AF8}" type="datetimeFigureOut">
              <a:rPr lang="en-US" smtClean="0"/>
              <a:t>9/24/21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93039-6D5F-214C-AAB5-4A43BB571930}" type="slidenum">
              <a:rPr lang="en-US" smtClean="0"/>
              <a:t>‹#›</a:t>
            </a:fld>
            <a:endParaRPr lang="en-US"/>
          </a:p>
        </p:txBody>
      </p:sp>
    </p:spTree>
    <p:extLst>
      <p:ext uri="{BB962C8B-B14F-4D97-AF65-F5344CB8AC3E}">
        <p14:creationId xmlns:p14="http://schemas.microsoft.com/office/powerpoint/2010/main" val="321021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66171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88759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702083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54348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4253725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090849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10">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197947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1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512542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683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150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264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668133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74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207098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537263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11310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404020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71014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Title 6"/>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998255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102850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itle Placeholder 1"/>
          <p:cNvSpPr>
            <a:spLocks noGrp="1"/>
          </p:cNvSpPr>
          <p:nvPr>
            <p:ph type="title"/>
          </p:nvPr>
        </p:nvSpPr>
        <p:spPr>
          <a:xfrm>
            <a:off x="457200" y="2039938"/>
            <a:ext cx="82296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Tree>
    <p:extLst>
      <p:ext uri="{BB962C8B-B14F-4D97-AF65-F5344CB8AC3E}">
        <p14:creationId xmlns:p14="http://schemas.microsoft.com/office/powerpoint/2010/main" val="461810047"/>
      </p:ext>
    </p:extLst>
  </p:cSld>
  <p:clrMap bg1="lt1" tx1="dk1" bg2="lt2" tx2="dk2" accent1="accent1" accent2="accent2" accent3="accent3" accent4="accent4" accent5="accent5" accent6="accent6" hlink="hlink" folHlink="folHlink"/>
  <p:sldLayoutIdLst>
    <p:sldLayoutId id="2147483718"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18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6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4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0.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889000" y="1054102"/>
            <a:ext cx="54737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889000" y="2392366"/>
            <a:ext cx="5473700" cy="3390898"/>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993112176"/>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457039" rtl="0" eaLnBrk="1" latinLnBrk="0" hangingPunct="1">
        <a:spcBef>
          <a:spcPct val="0"/>
        </a:spcBef>
        <a:buNone/>
        <a:defRPr sz="2800" kern="1200">
          <a:solidFill>
            <a:srgbClr val="00599A"/>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771758820"/>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932500496"/>
      </p:ext>
    </p:extLst>
  </p:cSld>
  <p:clrMap bg1="lt1" tx1="dk1" bg2="lt2" tx2="dk2" accent1="accent1" accent2="accent2" accent3="accent3" accent4="accent4" accent5="accent5" accent6="accent6" hlink="hlink" folHlink="folHlink"/>
  <p:sldLayoutIdLst>
    <p:sldLayoutId id="2147483729"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337090812"/>
      </p:ext>
    </p:extLst>
  </p:cSld>
  <p:clrMap bg1="lt1" tx1="dk1" bg2="lt2" tx2="dk2" accent1="accent1" accent2="accent2" accent3="accent3" accent4="accent4" accent5="accent5" accent6="accent6" hlink="hlink" folHlink="folHlink"/>
  <p:sldLayoutIdLst>
    <p:sldLayoutId id="2147483730" r:id="rId1"/>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16.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015773711"/>
      </p:ext>
    </p:extLst>
  </p:cSld>
  <p:clrMap bg1="lt1" tx1="dk1" bg2="lt2" tx2="dk2" accent1="accent1" accent2="accent2" accent3="accent3" accent4="accent4" accent5="accent5" accent6="accent6" hlink="hlink" folHlink="folHlink"/>
  <p:sldLayoutIdLst>
    <p:sldLayoutId id="2147483731"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7.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250747546"/>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712293339"/>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C+M_04180_UnveilingMatPages.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46941999"/>
      </p:ext>
    </p:extLst>
  </p:cSld>
  <p:clrMap bg1="lt1" tx1="dk1" bg2="lt2" tx2="dk2" accent1="accent1" accent2="accent2" accent3="accent3" accent4="accent4" accent5="accent5" accent6="accent6" hlink="hlink" folHlink="folHlink"/>
  <p:sldLayoutIdLst>
    <p:sldLayoutId id="214748373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UC+M_04180_UnveilingMatPages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0306213"/>
      </p:ext>
    </p:extLst>
  </p:cSld>
  <p:clrMap bg1="lt1" tx1="dk1" bg2="lt2" tx2="dk2" accent1="accent1" accent2="accent2" accent3="accent3" accent4="accent4" accent5="accent5" accent6="accent6" hlink="hlink" folHlink="folHlink"/>
  <p:sldLayoutIdLst>
    <p:sldLayoutId id="214748373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Pages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55080842"/>
      </p:ext>
    </p:extLst>
  </p:cSld>
  <p:clrMap bg1="lt1" tx1="dk1" bg2="lt2" tx2="dk2" accent1="accent1" accent2="accent2" accent3="accent3" accent4="accent4" accent5="accent5" accent6="accent6" hlink="hlink" folHlink="folHlink"/>
  <p:sldLayoutIdLst>
    <p:sldLayoutId id="214748373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2052638"/>
            <a:ext cx="82296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2721673740"/>
      </p:ext>
    </p:extLst>
  </p:cSld>
  <p:clrMap bg1="lt1" tx1="dk1" bg2="lt2" tx2="dk2" accent1="accent1" accent2="accent2" accent3="accent3" accent4="accent4" accent5="accent5" accent6="accent6" hlink="hlink" folHlink="folHlink"/>
  <p:sldLayoutIdLst>
    <p:sldLayoutId id="2147483719"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Pages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62814231"/>
      </p:ext>
    </p:extLst>
  </p:cSld>
  <p:clrMap bg1="lt1" tx1="dk1" bg2="lt2" tx2="dk2" accent1="accent1" accent2="accent2" accent3="accent3" accent4="accent4" accent5="accent5" accent6="accent6" hlink="hlink" folHlink="folHlink"/>
  <p:sldLayoutIdLst>
    <p:sldLayoutId id="214748374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457200" y="2078038"/>
            <a:ext cx="82296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839486021"/>
      </p:ext>
    </p:extLst>
  </p:cSld>
  <p:clrMap bg1="lt1" tx1="dk1" bg2="lt2" tx2="dk2" accent1="accent1" accent2="accent2" accent3="accent3" accent4="accent4" accent5="accent5" accent6="accent6" hlink="hlink" folHlink="folHlink"/>
  <p:sldLayoutIdLst>
    <p:sldLayoutId id="2147483720" r:id="rId1"/>
  </p:sldLayoutIdLst>
  <p:txStyles>
    <p:titleStyle>
      <a:lvl1pPr algn="ctr" defTabSz="457039" rtl="0" eaLnBrk="1" latinLnBrk="0" hangingPunct="1">
        <a:spcBef>
          <a:spcPct val="0"/>
        </a:spcBef>
        <a:buNone/>
        <a:defRPr sz="3600" kern="1200" cap="all">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927100" y="774700"/>
            <a:ext cx="4127500" cy="26162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1399013443"/>
      </p:ext>
    </p:extLst>
  </p:cSld>
  <p:clrMap bg1="lt1" tx1="dk1" bg2="lt2" tx2="dk2" accent1="accent1" accent2="accent2" accent3="accent3" accent4="accent4" accent5="accent5" accent6="accent6" hlink="hlink" folHlink="folHlink"/>
  <p:sldLayoutIdLst>
    <p:sldLayoutId id="2147483722" r:id="rId1"/>
  </p:sldLayoutIdLst>
  <p:txStyles>
    <p:titleStyle>
      <a:lvl1pPr algn="l" defTabSz="457039" rtl="0" eaLnBrk="1" latinLnBrk="0" hangingPunct="1">
        <a:spcBef>
          <a:spcPct val="0"/>
        </a:spcBef>
        <a:buNone/>
        <a:defRPr sz="3600" kern="1200">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3957638"/>
            <a:ext cx="82296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2050879991"/>
      </p:ext>
    </p:extLst>
  </p:cSld>
  <p:clrMap bg1="lt1" tx1="dk1" bg2="lt2" tx2="dk2" accent1="accent1" accent2="accent2" accent3="accent3" accent4="accent4" accent5="accent5" accent6="accent6" hlink="hlink" folHlink="folHlink"/>
  <p:sldLayoutIdLst>
    <p:sldLayoutId id="2147483723" r:id="rId1"/>
  </p:sldLayoutIdLst>
  <p:txStyles>
    <p:titleStyle>
      <a:lvl1pPr algn="ctr" defTabSz="457039" rtl="0" eaLnBrk="1" latinLnBrk="0" hangingPunct="1">
        <a:spcBef>
          <a:spcPct val="0"/>
        </a:spcBef>
        <a:buNone/>
        <a:defRPr sz="3600" kern="1200" cap="all">
          <a:solidFill>
            <a:srgbClr val="005294"/>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6.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706438"/>
            <a:ext cx="66040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1104900" y="2032001"/>
            <a:ext cx="6604000" cy="38227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527882418"/>
      </p:ext>
    </p:extLst>
  </p:cSld>
  <p:clrMap bg1="lt1" tx1="dk1" bg2="lt2" tx2="dk2" accent1="accent1" accent2="accent2" accent3="accent3" accent4="accent4" accent5="accent5" accent6="accent6" hlink="hlink" folHlink="folHlink"/>
  <p:sldLayoutIdLst>
    <p:sldLayoutId id="214748371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7.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12"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70054874"/>
      </p:ext>
    </p:extLst>
  </p:cSld>
  <p:clrMap bg1="lt1" tx1="dk1" bg2="lt2" tx2="dk2" accent1="accent1" accent2="accent2" accent3="accent3" accent4="accent4" accent5="accent5" accent6="accent6" hlink="hlink" folHlink="folHlink"/>
  <p:sldLayoutIdLst>
    <p:sldLayoutId id="2147483724"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UC+M_04180_UnveilingMat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UC+M_04180_UnveilingMat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6"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625054339"/>
      </p:ext>
    </p:extLst>
  </p:cSld>
  <p:clrMap bg1="lt1" tx1="dk1" bg2="lt2" tx2="dk2" accent1="accent1" accent2="accent2" accent3="accent3" accent4="accent4" accent5="accent5" accent6="accent6" hlink="hlink" folHlink="folHlink"/>
  <p:sldLayoutIdLst>
    <p:sldLayoutId id="2147483725"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9.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3073400" y="858838"/>
            <a:ext cx="54737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3073400" y="2197102"/>
            <a:ext cx="5473700" cy="3390898"/>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525386287"/>
      </p:ext>
    </p:extLst>
  </p:cSld>
  <p:clrMap bg1="lt1" tx1="dk1" bg2="lt2" tx2="dk2" accent1="accent1" accent2="accent2" accent3="accent3" accent4="accent4" accent5="accent5" accent6="accent6" hlink="hlink" folHlink="folHlink"/>
  <p:sldLayoutIdLst>
    <p:sldLayoutId id="214748372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12.xml"/><Relationship Id="rId1" Type="http://schemas.openxmlformats.org/officeDocument/2006/relationships/video" Target="https://www.youtube.com/embed/uwvAgDCOdU4?feature=oemb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customXml" Target="../ink/ink6.xml"/><Relationship Id="rId17" Type="http://schemas.openxmlformats.org/officeDocument/2006/relationships/image" Target="../media/image28.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12.xml"/><Relationship Id="rId6" Type="http://schemas.openxmlformats.org/officeDocument/2006/relationships/customXml" Target="../ink/ink3.xml"/><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24.png"/><Relationship Id="rId14" Type="http://schemas.openxmlformats.org/officeDocument/2006/relationships/customXml" Target="../ink/ink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803D4-5BDA-9941-9B99-4859AFBD3893}"/>
              </a:ext>
            </a:extLst>
          </p:cNvPr>
          <p:cNvSpPr>
            <a:spLocks noGrp="1"/>
          </p:cNvSpPr>
          <p:nvPr>
            <p:ph type="title"/>
          </p:nvPr>
        </p:nvSpPr>
        <p:spPr/>
        <p:txBody>
          <a:bodyPr/>
          <a:lstStyle/>
          <a:p>
            <a:r>
              <a:rPr lang="en-US" dirty="0"/>
              <a:t>Rhetorical appeals</a:t>
            </a:r>
          </a:p>
        </p:txBody>
      </p:sp>
    </p:spTree>
    <p:extLst>
      <p:ext uri="{BB962C8B-B14F-4D97-AF65-F5344CB8AC3E}">
        <p14:creationId xmlns:p14="http://schemas.microsoft.com/office/powerpoint/2010/main" val="2271880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4FB23-EA17-6B4B-A59D-350ED802B5B3}"/>
              </a:ext>
            </a:extLst>
          </p:cNvPr>
          <p:cNvSpPr>
            <a:spLocks noGrp="1"/>
          </p:cNvSpPr>
          <p:nvPr>
            <p:ph type="title"/>
          </p:nvPr>
        </p:nvSpPr>
        <p:spPr/>
        <p:txBody>
          <a:bodyPr/>
          <a:lstStyle/>
          <a:p>
            <a:r>
              <a:rPr lang="en-US" dirty="0"/>
              <a:t>Logos</a:t>
            </a:r>
          </a:p>
        </p:txBody>
      </p:sp>
      <p:sp>
        <p:nvSpPr>
          <p:cNvPr id="3" name="Content Placeholder 2">
            <a:extLst>
              <a:ext uri="{FF2B5EF4-FFF2-40B4-BE49-F238E27FC236}">
                <a16:creationId xmlns:a16="http://schemas.microsoft.com/office/drawing/2014/main" id="{9B529300-1C58-A642-8253-281949065210}"/>
              </a:ext>
            </a:extLst>
          </p:cNvPr>
          <p:cNvSpPr>
            <a:spLocks noGrp="1"/>
          </p:cNvSpPr>
          <p:nvPr>
            <p:ph idx="1"/>
          </p:nvPr>
        </p:nvSpPr>
        <p:spPr/>
        <p:txBody>
          <a:bodyPr/>
          <a:lstStyle/>
          <a:p>
            <a:pPr marL="0" indent="0">
              <a:buNone/>
            </a:pPr>
            <a:r>
              <a:rPr lang="en-US" dirty="0"/>
              <a:t>Appeals to an audiences’ </a:t>
            </a:r>
          </a:p>
          <a:p>
            <a:pPr marL="0" indent="0">
              <a:buNone/>
            </a:pPr>
            <a:r>
              <a:rPr lang="en-US" dirty="0"/>
              <a:t>sense of reason.</a:t>
            </a:r>
          </a:p>
          <a:p>
            <a:pPr marL="0" indent="0">
              <a:buNone/>
            </a:pPr>
            <a:endParaRPr lang="en-US" dirty="0"/>
          </a:p>
          <a:p>
            <a:pPr marL="0" indent="0">
              <a:buNone/>
            </a:pPr>
            <a:r>
              <a:rPr lang="en-US" dirty="0"/>
              <a:t>Academic and technical writing often uses logos to construct logical arguments.</a:t>
            </a:r>
          </a:p>
          <a:p>
            <a:pPr marL="0" indent="0">
              <a:buNone/>
            </a:pPr>
            <a:endParaRPr lang="en-US" dirty="0"/>
          </a:p>
          <a:p>
            <a:pPr marL="0" indent="0">
              <a:buNone/>
            </a:pPr>
            <a:r>
              <a:rPr lang="en-US" dirty="0"/>
              <a:t>Places you’ll find logos: statistics, objective facts, formal definitions, graphs/charts, syllogisms</a:t>
            </a:r>
          </a:p>
        </p:txBody>
      </p:sp>
      <p:pic>
        <p:nvPicPr>
          <p:cNvPr id="4098" name="Picture 2" descr="How to Figure Out How Much &amp;#39;Harry Potter&amp;#39; Book Copies Are Worth">
            <a:extLst>
              <a:ext uri="{FF2B5EF4-FFF2-40B4-BE49-F238E27FC236}">
                <a16:creationId xmlns:a16="http://schemas.microsoft.com/office/drawing/2014/main" id="{9EFDBE3D-C5CF-994C-BD55-F4A6B05FB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382" y="408070"/>
            <a:ext cx="3621974" cy="271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446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BCB8F9-2E01-9640-AF7F-066DFFE9C4AE}"/>
              </a:ext>
            </a:extLst>
          </p:cNvPr>
          <p:cNvSpPr>
            <a:spLocks noGrp="1"/>
          </p:cNvSpPr>
          <p:nvPr>
            <p:ph idx="1"/>
          </p:nvPr>
        </p:nvSpPr>
        <p:spPr/>
        <p:txBody>
          <a:bodyPr/>
          <a:lstStyle/>
          <a:p>
            <a:endParaRPr lang="en-US"/>
          </a:p>
        </p:txBody>
      </p:sp>
      <p:pic>
        <p:nvPicPr>
          <p:cNvPr id="7172" name="Picture 4" descr="COVID-19: Vaccine Resources – City of Toronto">
            <a:extLst>
              <a:ext uri="{FF2B5EF4-FFF2-40B4-BE49-F238E27FC236}">
                <a16:creationId xmlns:a16="http://schemas.microsoft.com/office/drawing/2014/main" id="{DB4F7990-7BB1-E54F-AC08-FE2AAE537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35" y="2007343"/>
            <a:ext cx="7694716" cy="38473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D0627E-0095-1845-B0D2-4F4EE9BDA45D}"/>
              </a:ext>
            </a:extLst>
          </p:cNvPr>
          <p:cNvSpPr txBox="1"/>
          <p:nvPr/>
        </p:nvSpPr>
        <p:spPr>
          <a:xfrm>
            <a:off x="831273" y="498764"/>
            <a:ext cx="7422078" cy="1077218"/>
          </a:xfrm>
          <a:prstGeom prst="rect">
            <a:avLst/>
          </a:prstGeom>
          <a:noFill/>
        </p:spPr>
        <p:txBody>
          <a:bodyPr wrap="square" rtlCol="0">
            <a:spAutoFit/>
          </a:bodyPr>
          <a:lstStyle/>
          <a:p>
            <a:r>
              <a:rPr lang="en-US" sz="3200" dirty="0"/>
              <a:t>How does this advert appeal to an audience’s sense of reason?</a:t>
            </a:r>
          </a:p>
        </p:txBody>
      </p:sp>
    </p:spTree>
    <p:extLst>
      <p:ext uri="{BB962C8B-B14F-4D97-AF65-F5344CB8AC3E}">
        <p14:creationId xmlns:p14="http://schemas.microsoft.com/office/powerpoint/2010/main" val="169694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53D97-DD98-F34F-9DE9-3FA58540C57A}"/>
              </a:ext>
            </a:extLst>
          </p:cNvPr>
          <p:cNvSpPr>
            <a:spLocks noGrp="1"/>
          </p:cNvSpPr>
          <p:nvPr>
            <p:ph type="title"/>
          </p:nvPr>
        </p:nvSpPr>
        <p:spPr>
          <a:xfrm>
            <a:off x="1322944" y="483733"/>
            <a:ext cx="6261100" cy="1143000"/>
          </a:xfrm>
        </p:spPr>
        <p:txBody>
          <a:bodyPr/>
          <a:lstStyle/>
          <a:p>
            <a:r>
              <a:rPr lang="en-US" dirty="0"/>
              <a:t>Logos</a:t>
            </a:r>
          </a:p>
        </p:txBody>
      </p:sp>
      <p:sp>
        <p:nvSpPr>
          <p:cNvPr id="3" name="Content Placeholder 2">
            <a:extLst>
              <a:ext uri="{FF2B5EF4-FFF2-40B4-BE49-F238E27FC236}">
                <a16:creationId xmlns:a16="http://schemas.microsoft.com/office/drawing/2014/main" id="{36DAF6BA-32BC-CD46-89DD-7E2606FDD9B5}"/>
              </a:ext>
            </a:extLst>
          </p:cNvPr>
          <p:cNvSpPr>
            <a:spLocks noGrp="1"/>
          </p:cNvSpPr>
          <p:nvPr>
            <p:ph idx="1"/>
          </p:nvPr>
        </p:nvSpPr>
        <p:spPr>
          <a:xfrm>
            <a:off x="1410359" y="1849438"/>
            <a:ext cx="6261101" cy="3822700"/>
          </a:xfrm>
        </p:spPr>
        <p:txBody>
          <a:bodyPr>
            <a:normAutofit/>
          </a:bodyPr>
          <a:lstStyle/>
          <a:p>
            <a:pPr marL="0" indent="0">
              <a:buNone/>
            </a:pPr>
            <a:r>
              <a:rPr lang="en-US" dirty="0"/>
              <a:t>Advertising often attempts to appeal to logos, and so does the current anti-vax movement.</a:t>
            </a:r>
          </a:p>
          <a:p>
            <a:pPr marL="0" indent="0">
              <a:buNone/>
            </a:pPr>
            <a:endParaRPr lang="en-US" dirty="0"/>
          </a:p>
          <a:p>
            <a:pPr marL="0" indent="0">
              <a:buNone/>
            </a:pPr>
            <a:r>
              <a:rPr lang="en-US" dirty="0"/>
              <a:t>Usually, these appeals really rest on logical fallacies.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693375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1AE5-FBD7-3D44-9A6B-97DBA28CA2CE}"/>
              </a:ext>
            </a:extLst>
          </p:cNvPr>
          <p:cNvSpPr>
            <a:spLocks noGrp="1"/>
          </p:cNvSpPr>
          <p:nvPr>
            <p:ph type="title"/>
          </p:nvPr>
        </p:nvSpPr>
        <p:spPr/>
        <p:txBody>
          <a:bodyPr/>
          <a:lstStyle/>
          <a:p>
            <a:r>
              <a:rPr lang="en-US" dirty="0"/>
              <a:t>Straw Man</a:t>
            </a:r>
          </a:p>
        </p:txBody>
      </p:sp>
      <p:sp>
        <p:nvSpPr>
          <p:cNvPr id="3" name="Content Placeholder 2">
            <a:extLst>
              <a:ext uri="{FF2B5EF4-FFF2-40B4-BE49-F238E27FC236}">
                <a16:creationId xmlns:a16="http://schemas.microsoft.com/office/drawing/2014/main" id="{BC8A85FA-6ED7-CC42-A98D-C3D191E79C81}"/>
              </a:ext>
            </a:extLst>
          </p:cNvPr>
          <p:cNvSpPr>
            <a:spLocks noGrp="1"/>
          </p:cNvSpPr>
          <p:nvPr>
            <p:ph idx="1"/>
          </p:nvPr>
        </p:nvSpPr>
        <p:spPr/>
        <p:txBody>
          <a:bodyPr/>
          <a:lstStyle/>
          <a:p>
            <a:pPr marL="0" indent="0">
              <a:buNone/>
            </a:pPr>
            <a:r>
              <a:rPr lang="en-US" dirty="0"/>
              <a:t>“People who get the vaccine hate freedom.”</a:t>
            </a:r>
          </a:p>
        </p:txBody>
      </p:sp>
      <p:pic>
        <p:nvPicPr>
          <p:cNvPr id="14338" name="Picture 2" descr="The Constitution doesn&amp;#39;t have a problem with mask mandates">
            <a:extLst>
              <a:ext uri="{FF2B5EF4-FFF2-40B4-BE49-F238E27FC236}">
                <a16:creationId xmlns:a16="http://schemas.microsoft.com/office/drawing/2014/main" id="{20537674-308A-A341-B589-684F56EA54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460" y="2846532"/>
            <a:ext cx="6044540" cy="3400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717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8578-EE9E-6147-A5D2-DD0F68E46DC4}"/>
              </a:ext>
            </a:extLst>
          </p:cNvPr>
          <p:cNvSpPr>
            <a:spLocks noGrp="1"/>
          </p:cNvSpPr>
          <p:nvPr>
            <p:ph type="title"/>
          </p:nvPr>
        </p:nvSpPr>
        <p:spPr/>
        <p:txBody>
          <a:bodyPr/>
          <a:lstStyle/>
          <a:p>
            <a:r>
              <a:rPr lang="en-US" dirty="0"/>
              <a:t>Slippery Slope</a:t>
            </a:r>
          </a:p>
        </p:txBody>
      </p:sp>
      <p:sp>
        <p:nvSpPr>
          <p:cNvPr id="3" name="Content Placeholder 2">
            <a:extLst>
              <a:ext uri="{FF2B5EF4-FFF2-40B4-BE49-F238E27FC236}">
                <a16:creationId xmlns:a16="http://schemas.microsoft.com/office/drawing/2014/main" id="{B2FC1EEF-B774-9B40-BAA5-5BF4D3C9E3F5}"/>
              </a:ext>
            </a:extLst>
          </p:cNvPr>
          <p:cNvSpPr>
            <a:spLocks noGrp="1"/>
          </p:cNvSpPr>
          <p:nvPr>
            <p:ph idx="1"/>
          </p:nvPr>
        </p:nvSpPr>
        <p:spPr>
          <a:xfrm>
            <a:off x="1104900" y="2032001"/>
            <a:ext cx="2445822" cy="3822700"/>
          </a:xfrm>
        </p:spPr>
        <p:txBody>
          <a:bodyPr/>
          <a:lstStyle/>
          <a:p>
            <a:pPr marL="0" indent="0">
              <a:buNone/>
            </a:pPr>
            <a:r>
              <a:rPr lang="en-US" dirty="0"/>
              <a:t>“If we mandate the Covid vaccine, what’s to stop the country from becoming a totalitarian state?</a:t>
            </a:r>
          </a:p>
        </p:txBody>
      </p:sp>
      <p:pic>
        <p:nvPicPr>
          <p:cNvPr id="13314" name="Picture 2" descr="End the lock-down&amp;#39; protesters hit the streets in Penticton – Vernon Morning  Star">
            <a:extLst>
              <a:ext uri="{FF2B5EF4-FFF2-40B4-BE49-F238E27FC236}">
                <a16:creationId xmlns:a16="http://schemas.microsoft.com/office/drawing/2014/main" id="{764B967D-702C-3848-987F-3CAD9BFDF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722" y="1948544"/>
            <a:ext cx="5379437" cy="358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590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3C33-B981-F84E-9B96-5965CA069ED4}"/>
              </a:ext>
            </a:extLst>
          </p:cNvPr>
          <p:cNvSpPr>
            <a:spLocks noGrp="1"/>
          </p:cNvSpPr>
          <p:nvPr>
            <p:ph type="title"/>
          </p:nvPr>
        </p:nvSpPr>
        <p:spPr/>
        <p:txBody>
          <a:bodyPr/>
          <a:lstStyle/>
          <a:p>
            <a:r>
              <a:rPr lang="en-US" dirty="0"/>
              <a:t>Moral Equivalence</a:t>
            </a:r>
          </a:p>
        </p:txBody>
      </p:sp>
      <p:sp>
        <p:nvSpPr>
          <p:cNvPr id="3" name="Content Placeholder 2">
            <a:extLst>
              <a:ext uri="{FF2B5EF4-FFF2-40B4-BE49-F238E27FC236}">
                <a16:creationId xmlns:a16="http://schemas.microsoft.com/office/drawing/2014/main" id="{D50E3EC9-1538-9345-9B3D-55436F5966FF}"/>
              </a:ext>
            </a:extLst>
          </p:cNvPr>
          <p:cNvSpPr>
            <a:spLocks noGrp="1"/>
          </p:cNvSpPr>
          <p:nvPr>
            <p:ph idx="1"/>
          </p:nvPr>
        </p:nvSpPr>
        <p:spPr>
          <a:xfrm>
            <a:off x="1104900" y="2032001"/>
            <a:ext cx="3312721" cy="3822700"/>
          </a:xfrm>
        </p:spPr>
        <p:txBody>
          <a:bodyPr/>
          <a:lstStyle/>
          <a:p>
            <a:pPr marL="0" indent="0">
              <a:buNone/>
            </a:pPr>
            <a:r>
              <a:rPr lang="en-US" dirty="0"/>
              <a:t>“The persecution I face for not being vaccinated is just like what the Jewish people faced during the Holocaust”</a:t>
            </a:r>
          </a:p>
        </p:txBody>
      </p:sp>
      <p:pic>
        <p:nvPicPr>
          <p:cNvPr id="12290" name="Picture 2" descr="Coronavirus: US shop selling Star of David-like &amp;#39;not vaccinated&amp;#39; badges hit  with social media backlash | South China Morning Post">
            <a:extLst>
              <a:ext uri="{FF2B5EF4-FFF2-40B4-BE49-F238E27FC236}">
                <a16:creationId xmlns:a16="http://schemas.microsoft.com/office/drawing/2014/main" id="{CDA19AA3-DF98-044E-BB9F-87F75EB08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77938"/>
            <a:ext cx="4186134" cy="4186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027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2D5A-AA94-A64C-B675-316BD1727E71}"/>
              </a:ext>
            </a:extLst>
          </p:cNvPr>
          <p:cNvSpPr>
            <a:spLocks noGrp="1"/>
          </p:cNvSpPr>
          <p:nvPr>
            <p:ph type="title"/>
          </p:nvPr>
        </p:nvSpPr>
        <p:spPr/>
        <p:txBody>
          <a:bodyPr/>
          <a:lstStyle/>
          <a:p>
            <a:r>
              <a:rPr lang="en-US" dirty="0"/>
              <a:t>Pathos</a:t>
            </a:r>
          </a:p>
        </p:txBody>
      </p:sp>
      <p:sp>
        <p:nvSpPr>
          <p:cNvPr id="3" name="Content Placeholder 2">
            <a:extLst>
              <a:ext uri="{FF2B5EF4-FFF2-40B4-BE49-F238E27FC236}">
                <a16:creationId xmlns:a16="http://schemas.microsoft.com/office/drawing/2014/main" id="{01C74092-EF1A-6F4F-B233-47BEF451C390}"/>
              </a:ext>
            </a:extLst>
          </p:cNvPr>
          <p:cNvSpPr>
            <a:spLocks noGrp="1"/>
          </p:cNvSpPr>
          <p:nvPr>
            <p:ph idx="1"/>
          </p:nvPr>
        </p:nvSpPr>
        <p:spPr/>
        <p:txBody>
          <a:bodyPr>
            <a:normAutofit fontScale="92500"/>
          </a:bodyPr>
          <a:lstStyle/>
          <a:p>
            <a:pPr marL="0" indent="0">
              <a:buNone/>
            </a:pPr>
            <a:r>
              <a:rPr lang="en-US" dirty="0"/>
              <a:t>Appeals to an audiences’</a:t>
            </a:r>
          </a:p>
          <a:p>
            <a:pPr marL="0" indent="0">
              <a:buNone/>
            </a:pPr>
            <a:r>
              <a:rPr lang="en-US" dirty="0"/>
              <a:t>sense of emotion.</a:t>
            </a:r>
          </a:p>
          <a:p>
            <a:pPr marL="0" indent="0">
              <a:buNone/>
            </a:pPr>
            <a:endParaRPr lang="en-US" dirty="0"/>
          </a:p>
          <a:p>
            <a:pPr marL="0" indent="0">
              <a:buNone/>
            </a:pPr>
            <a:r>
              <a:rPr lang="en-US" dirty="0"/>
              <a:t>Pathetic appeals evoke strong clear emotions (happiness, anger, sadness) as well as more subtle feelings (warmth, well-being, belonging)</a:t>
            </a:r>
          </a:p>
          <a:p>
            <a:pPr marL="0" indent="0">
              <a:buNone/>
            </a:pPr>
            <a:endParaRPr lang="en-US" dirty="0"/>
          </a:p>
          <a:p>
            <a:pPr marL="0" indent="0">
              <a:buNone/>
            </a:pPr>
            <a:r>
              <a:rPr lang="en-US" dirty="0"/>
              <a:t>Places you’ll find pathos: advertisements, editorials, personal/reflective essays, anecdotal arguments</a:t>
            </a:r>
          </a:p>
        </p:txBody>
      </p:sp>
      <p:pic>
        <p:nvPicPr>
          <p:cNvPr id="5122" name="Picture 2" descr="Cool Things to Know About the Weasleys From &amp;#39;Harry Potter&amp;#39;">
            <a:extLst>
              <a:ext uri="{FF2B5EF4-FFF2-40B4-BE49-F238E27FC236}">
                <a16:creationId xmlns:a16="http://schemas.microsoft.com/office/drawing/2014/main" id="{1C9C810A-92D7-8449-98DB-BDDAFFDC9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5132" y="95250"/>
            <a:ext cx="4171868" cy="312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53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Look Into My Eyes - MullenLowe Group UK">
            <a:extLst>
              <a:ext uri="{FF2B5EF4-FFF2-40B4-BE49-F238E27FC236}">
                <a16:creationId xmlns:a16="http://schemas.microsoft.com/office/drawing/2014/main" id="{72705E21-9F9F-BF47-9C63-202C463FF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79" y="0"/>
            <a:ext cx="385762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EE8353-4547-6E43-95BB-68D3F2BA67D2}"/>
              </a:ext>
            </a:extLst>
          </p:cNvPr>
          <p:cNvSpPr txBox="1"/>
          <p:nvPr/>
        </p:nvSpPr>
        <p:spPr>
          <a:xfrm>
            <a:off x="5106390" y="700644"/>
            <a:ext cx="3467594" cy="1200329"/>
          </a:xfrm>
          <a:prstGeom prst="rect">
            <a:avLst/>
          </a:prstGeom>
          <a:noFill/>
        </p:spPr>
        <p:txBody>
          <a:bodyPr wrap="square" rtlCol="0">
            <a:spAutoFit/>
          </a:bodyPr>
          <a:lstStyle/>
          <a:p>
            <a:r>
              <a:rPr lang="en-US" sz="2400" dirty="0"/>
              <a:t>How does this advert appeal to an audience’s sense of emotion?</a:t>
            </a:r>
          </a:p>
        </p:txBody>
      </p:sp>
    </p:spTree>
    <p:extLst>
      <p:ext uri="{BB962C8B-B14F-4D97-AF65-F5344CB8AC3E}">
        <p14:creationId xmlns:p14="http://schemas.microsoft.com/office/powerpoint/2010/main" val="3928359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04490-B8BE-6B46-BB9C-B38E6E53B07F}"/>
              </a:ext>
            </a:extLst>
          </p:cNvPr>
          <p:cNvSpPr>
            <a:spLocks noGrp="1"/>
          </p:cNvSpPr>
          <p:nvPr>
            <p:ph type="title"/>
          </p:nvPr>
        </p:nvSpPr>
        <p:spPr/>
        <p:txBody>
          <a:bodyPr/>
          <a:lstStyle/>
          <a:p>
            <a:r>
              <a:rPr lang="en-US" dirty="0"/>
              <a:t>Ethos</a:t>
            </a:r>
          </a:p>
        </p:txBody>
      </p:sp>
      <p:sp>
        <p:nvSpPr>
          <p:cNvPr id="3" name="Content Placeholder 2">
            <a:extLst>
              <a:ext uri="{FF2B5EF4-FFF2-40B4-BE49-F238E27FC236}">
                <a16:creationId xmlns:a16="http://schemas.microsoft.com/office/drawing/2014/main" id="{D1C169D6-32D8-E442-AD61-9165E0A58EA2}"/>
              </a:ext>
            </a:extLst>
          </p:cNvPr>
          <p:cNvSpPr>
            <a:spLocks noGrp="1"/>
          </p:cNvSpPr>
          <p:nvPr>
            <p:ph idx="1"/>
          </p:nvPr>
        </p:nvSpPr>
        <p:spPr/>
        <p:txBody>
          <a:bodyPr>
            <a:normAutofit lnSpcReduction="10000"/>
          </a:bodyPr>
          <a:lstStyle/>
          <a:p>
            <a:pPr marL="0" indent="0">
              <a:buNone/>
            </a:pPr>
            <a:r>
              <a:rPr lang="en-US" dirty="0"/>
              <a:t>Appeals to an audiences’ </a:t>
            </a:r>
          </a:p>
          <a:p>
            <a:pPr marL="0" indent="0">
              <a:buNone/>
            </a:pPr>
            <a:r>
              <a:rPr lang="en-US" dirty="0"/>
              <a:t>sense of authority and </a:t>
            </a:r>
          </a:p>
          <a:p>
            <a:pPr marL="0" indent="0">
              <a:buNone/>
            </a:pPr>
            <a:r>
              <a:rPr lang="en-US" dirty="0"/>
              <a:t>credibility of the rhetor.</a:t>
            </a:r>
          </a:p>
          <a:p>
            <a:pPr marL="0" indent="0">
              <a:buNone/>
            </a:pPr>
            <a:endParaRPr lang="en-US" dirty="0"/>
          </a:p>
          <a:p>
            <a:pPr marL="0" indent="0">
              <a:buNone/>
            </a:pPr>
            <a:r>
              <a:rPr lang="en-US" dirty="0"/>
              <a:t>Trust in the person making the argument is key.</a:t>
            </a:r>
          </a:p>
          <a:p>
            <a:pPr marL="0" indent="0">
              <a:buNone/>
            </a:pPr>
            <a:endParaRPr lang="en-US" dirty="0"/>
          </a:p>
          <a:p>
            <a:pPr marL="0" indent="0">
              <a:buNone/>
            </a:pPr>
            <a:r>
              <a:rPr lang="en-US" dirty="0"/>
              <a:t>Because this was originally linked to rhetor’s moral character, it’s known as the ethical appeal. </a:t>
            </a:r>
          </a:p>
        </p:txBody>
      </p:sp>
      <p:pic>
        <p:nvPicPr>
          <p:cNvPr id="6146" name="Picture 2" descr="Harry Potter: is there a less appealing fictional character?">
            <a:extLst>
              <a:ext uri="{FF2B5EF4-FFF2-40B4-BE49-F238E27FC236}">
                <a16:creationId xmlns:a16="http://schemas.microsoft.com/office/drawing/2014/main" id="{6F2862C3-4A5E-A64B-BBD2-EC7C7E141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644" y="123063"/>
            <a:ext cx="3452750" cy="34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04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6B4C-ECCB-7048-96CE-C9216A11E85D}"/>
              </a:ext>
            </a:extLst>
          </p:cNvPr>
          <p:cNvSpPr>
            <a:spLocks noGrp="1"/>
          </p:cNvSpPr>
          <p:nvPr>
            <p:ph type="title"/>
          </p:nvPr>
        </p:nvSpPr>
        <p:spPr/>
        <p:txBody>
          <a:bodyPr/>
          <a:lstStyle/>
          <a:p>
            <a:r>
              <a:rPr lang="en-US" dirty="0"/>
              <a:t>Ethos</a:t>
            </a:r>
          </a:p>
        </p:txBody>
      </p:sp>
      <p:sp>
        <p:nvSpPr>
          <p:cNvPr id="3" name="Content Placeholder 2">
            <a:extLst>
              <a:ext uri="{FF2B5EF4-FFF2-40B4-BE49-F238E27FC236}">
                <a16:creationId xmlns:a16="http://schemas.microsoft.com/office/drawing/2014/main" id="{A2922F09-2995-D443-8C53-C5006B8D181A}"/>
              </a:ext>
            </a:extLst>
          </p:cNvPr>
          <p:cNvSpPr>
            <a:spLocks noGrp="1"/>
          </p:cNvSpPr>
          <p:nvPr>
            <p:ph idx="1"/>
          </p:nvPr>
        </p:nvSpPr>
        <p:spPr/>
        <p:txBody>
          <a:bodyPr>
            <a:normAutofit lnSpcReduction="10000"/>
          </a:bodyPr>
          <a:lstStyle/>
          <a:p>
            <a:pPr marL="0" indent="0">
              <a:buNone/>
            </a:pPr>
            <a:r>
              <a:rPr lang="en-US" dirty="0"/>
              <a:t>Can be situational: </a:t>
            </a:r>
          </a:p>
          <a:p>
            <a:r>
              <a:rPr lang="en-US" dirty="0"/>
              <a:t> The format of academic writing (citations, credentials, peer review) is designed to appeal to </a:t>
            </a:r>
            <a:r>
              <a:rPr lang="en-US" i="1" dirty="0"/>
              <a:t>ethos</a:t>
            </a:r>
          </a:p>
          <a:p>
            <a:r>
              <a:rPr lang="en-US" dirty="0"/>
              <a:t> News broadcasts, with desks, authorial voices, graphics is also designed to appeal to </a:t>
            </a:r>
            <a:r>
              <a:rPr lang="en-US" i="1" dirty="0"/>
              <a:t>ethos</a:t>
            </a:r>
          </a:p>
          <a:p>
            <a:pPr marL="0" indent="0">
              <a:buNone/>
            </a:pPr>
            <a:endParaRPr lang="en-US" dirty="0"/>
          </a:p>
          <a:p>
            <a:pPr marL="0" indent="0">
              <a:buNone/>
            </a:pPr>
            <a:r>
              <a:rPr lang="en-US" dirty="0"/>
              <a:t>Places you’ll find </a:t>
            </a:r>
            <a:r>
              <a:rPr lang="en-US" i="1" dirty="0"/>
              <a:t>ethos</a:t>
            </a:r>
            <a:r>
              <a:rPr lang="en-US" dirty="0"/>
              <a:t>: advertisements, spokespeople, politicians</a:t>
            </a:r>
          </a:p>
        </p:txBody>
      </p:sp>
    </p:spTree>
    <p:extLst>
      <p:ext uri="{BB962C8B-B14F-4D97-AF65-F5344CB8AC3E}">
        <p14:creationId xmlns:p14="http://schemas.microsoft.com/office/powerpoint/2010/main" val="1398325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AF44-C222-1444-83E5-E2F7F0745E81}"/>
              </a:ext>
            </a:extLst>
          </p:cNvPr>
          <p:cNvSpPr>
            <a:spLocks noGrp="1"/>
          </p:cNvSpPr>
          <p:nvPr>
            <p:ph type="title"/>
          </p:nvPr>
        </p:nvSpPr>
        <p:spPr/>
        <p:txBody>
          <a:bodyPr/>
          <a:lstStyle/>
          <a:p>
            <a:r>
              <a:rPr lang="en-US" dirty="0"/>
              <a:t>Developing Effective Arguments</a:t>
            </a:r>
          </a:p>
        </p:txBody>
      </p:sp>
      <p:sp>
        <p:nvSpPr>
          <p:cNvPr id="3" name="Content Placeholder 2">
            <a:extLst>
              <a:ext uri="{FF2B5EF4-FFF2-40B4-BE49-F238E27FC236}">
                <a16:creationId xmlns:a16="http://schemas.microsoft.com/office/drawing/2014/main" id="{63A074A4-FDC7-3145-87D8-CE97CD4F77EC}"/>
              </a:ext>
            </a:extLst>
          </p:cNvPr>
          <p:cNvSpPr>
            <a:spLocks noGrp="1"/>
          </p:cNvSpPr>
          <p:nvPr>
            <p:ph idx="1"/>
          </p:nvPr>
        </p:nvSpPr>
        <p:spPr/>
        <p:txBody>
          <a:bodyPr/>
          <a:lstStyle/>
          <a:p>
            <a:pPr marL="0" indent="0">
              <a:buNone/>
            </a:pPr>
            <a:r>
              <a:rPr lang="en-US" dirty="0"/>
              <a:t>So far we’ve covered:</a:t>
            </a:r>
          </a:p>
          <a:p>
            <a:r>
              <a:rPr lang="en-US" dirty="0"/>
              <a:t> Academic writing conventions</a:t>
            </a:r>
          </a:p>
          <a:p>
            <a:r>
              <a:rPr lang="en-US" dirty="0"/>
              <a:t> Research questions</a:t>
            </a:r>
          </a:p>
          <a:p>
            <a:r>
              <a:rPr lang="en-US" dirty="0"/>
              <a:t> Revision and summary</a:t>
            </a:r>
          </a:p>
        </p:txBody>
      </p:sp>
      <p:graphicFrame>
        <p:nvGraphicFramePr>
          <p:cNvPr id="4" name="Diagram 3">
            <a:extLst>
              <a:ext uri="{FF2B5EF4-FFF2-40B4-BE49-F238E27FC236}">
                <a16:creationId xmlns:a16="http://schemas.microsoft.com/office/drawing/2014/main" id="{A379D1AF-2FF9-8C40-A02D-5F43B47B93FB}"/>
              </a:ext>
            </a:extLst>
          </p:cNvPr>
          <p:cNvGraphicFramePr/>
          <p:nvPr>
            <p:extLst>
              <p:ext uri="{D42A27DB-BD31-4B8C-83A1-F6EECF244321}">
                <p14:modId xmlns:p14="http://schemas.microsoft.com/office/powerpoint/2010/main" val="3184922541"/>
              </p:ext>
            </p:extLst>
          </p:nvPr>
        </p:nvGraphicFramePr>
        <p:xfrm>
          <a:off x="819398" y="3429000"/>
          <a:ext cx="7802088" cy="2873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6169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604E15-7261-B142-B49A-6BFC0FE9D43E}"/>
              </a:ext>
            </a:extLst>
          </p:cNvPr>
          <p:cNvSpPr>
            <a:spLocks noGrp="1"/>
          </p:cNvSpPr>
          <p:nvPr>
            <p:ph idx="1"/>
          </p:nvPr>
        </p:nvSpPr>
        <p:spPr/>
        <p:txBody>
          <a:bodyPr/>
          <a:lstStyle/>
          <a:p>
            <a:endParaRPr lang="en-US"/>
          </a:p>
        </p:txBody>
      </p:sp>
      <p:pic>
        <p:nvPicPr>
          <p:cNvPr id="8194" name="Picture 2" descr="Joe Biden, Jill Biden Receive COVID Vaccine | PEOPLE.com">
            <a:extLst>
              <a:ext uri="{FF2B5EF4-FFF2-40B4-BE49-F238E27FC236}">
                <a16:creationId xmlns:a16="http://schemas.microsoft.com/office/drawing/2014/main" id="{7329244D-4287-344C-8D14-AA0E54576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397" y="1311639"/>
            <a:ext cx="7505205" cy="50021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7B6D2B-8474-0042-8106-0F6725B70422}"/>
              </a:ext>
            </a:extLst>
          </p:cNvPr>
          <p:cNvSpPr txBox="1"/>
          <p:nvPr/>
        </p:nvSpPr>
        <p:spPr>
          <a:xfrm>
            <a:off x="1341912" y="249382"/>
            <a:ext cx="6460176" cy="954107"/>
          </a:xfrm>
          <a:prstGeom prst="rect">
            <a:avLst/>
          </a:prstGeom>
          <a:noFill/>
        </p:spPr>
        <p:txBody>
          <a:bodyPr wrap="square" rtlCol="0">
            <a:spAutoFit/>
          </a:bodyPr>
          <a:lstStyle/>
          <a:p>
            <a:r>
              <a:rPr lang="en-US" sz="2800" dirty="0"/>
              <a:t>How does this image appeal to an audience’s sense of credibility?</a:t>
            </a:r>
          </a:p>
        </p:txBody>
      </p:sp>
    </p:spTree>
    <p:extLst>
      <p:ext uri="{BB962C8B-B14F-4D97-AF65-F5344CB8AC3E}">
        <p14:creationId xmlns:p14="http://schemas.microsoft.com/office/powerpoint/2010/main" val="830070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3FB8-1DFF-3E45-A077-61166F8249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0340F0-9A9F-6242-B356-E477D415A0EE}"/>
              </a:ext>
            </a:extLst>
          </p:cNvPr>
          <p:cNvSpPr>
            <a:spLocks noGrp="1"/>
          </p:cNvSpPr>
          <p:nvPr>
            <p:ph idx="1"/>
          </p:nvPr>
        </p:nvSpPr>
        <p:spPr/>
        <p:txBody>
          <a:bodyPr/>
          <a:lstStyle/>
          <a:p>
            <a:endParaRPr lang="en-US" dirty="0"/>
          </a:p>
        </p:txBody>
      </p:sp>
      <p:sp>
        <p:nvSpPr>
          <p:cNvPr id="6" name="TextBox 5">
            <a:extLst>
              <a:ext uri="{FF2B5EF4-FFF2-40B4-BE49-F238E27FC236}">
                <a16:creationId xmlns:a16="http://schemas.microsoft.com/office/drawing/2014/main" id="{402A0708-8398-5947-8BC5-0A6710BF8301}"/>
              </a:ext>
            </a:extLst>
          </p:cNvPr>
          <p:cNvSpPr txBox="1"/>
          <p:nvPr/>
        </p:nvSpPr>
        <p:spPr>
          <a:xfrm>
            <a:off x="4215740" y="285008"/>
            <a:ext cx="4667003" cy="1815882"/>
          </a:xfrm>
          <a:prstGeom prst="rect">
            <a:avLst/>
          </a:prstGeom>
          <a:noFill/>
        </p:spPr>
        <p:txBody>
          <a:bodyPr wrap="square" rtlCol="0">
            <a:spAutoFit/>
          </a:bodyPr>
          <a:lstStyle/>
          <a:p>
            <a:r>
              <a:rPr lang="en-US" sz="2800" dirty="0"/>
              <a:t>We tend to believe arguments made by people who have expertise in that field</a:t>
            </a:r>
          </a:p>
        </p:txBody>
      </p:sp>
      <p:pic>
        <p:nvPicPr>
          <p:cNvPr id="11266" name="Picture 2" descr="Dr. Bonnie Henry receives COVID-19 vaccine - NEWS 1130">
            <a:extLst>
              <a:ext uri="{FF2B5EF4-FFF2-40B4-BE49-F238E27FC236}">
                <a16:creationId xmlns:a16="http://schemas.microsoft.com/office/drawing/2014/main" id="{8FBEE0F7-A452-5549-98B7-FA34BC823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2942" y="2283453"/>
            <a:ext cx="5941058" cy="393285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ounty of Santa Clara Public Health Department - Dr. Fauci says that the  best vaccine is the one that you can get the soonest. All three available  COVID-19 vaccines are safe and">
            <a:extLst>
              <a:ext uri="{FF2B5EF4-FFF2-40B4-BE49-F238E27FC236}">
                <a16:creationId xmlns:a16="http://schemas.microsoft.com/office/drawing/2014/main" id="{834C3E6C-98B9-7048-B87A-2F9CF5166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57" y="241643"/>
            <a:ext cx="3586348" cy="3586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674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EEA4-7EB3-ED4D-B22B-0762F69EF4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1CB791-104E-5043-9120-EDA8E0CD299C}"/>
              </a:ext>
            </a:extLst>
          </p:cNvPr>
          <p:cNvSpPr>
            <a:spLocks noGrp="1"/>
          </p:cNvSpPr>
          <p:nvPr>
            <p:ph idx="1"/>
          </p:nvPr>
        </p:nvSpPr>
        <p:spPr/>
        <p:txBody>
          <a:bodyPr/>
          <a:lstStyle/>
          <a:p>
            <a:endParaRPr lang="en-US" dirty="0"/>
          </a:p>
        </p:txBody>
      </p:sp>
      <p:sp>
        <p:nvSpPr>
          <p:cNvPr id="6" name="TextBox 5">
            <a:extLst>
              <a:ext uri="{FF2B5EF4-FFF2-40B4-BE49-F238E27FC236}">
                <a16:creationId xmlns:a16="http://schemas.microsoft.com/office/drawing/2014/main" id="{4DC8ADA8-6D54-9C40-B3BC-8DCA5900D3C9}"/>
              </a:ext>
            </a:extLst>
          </p:cNvPr>
          <p:cNvSpPr txBox="1"/>
          <p:nvPr/>
        </p:nvSpPr>
        <p:spPr>
          <a:xfrm>
            <a:off x="4572000" y="455660"/>
            <a:ext cx="4393870" cy="1815882"/>
          </a:xfrm>
          <a:prstGeom prst="rect">
            <a:avLst/>
          </a:prstGeom>
          <a:noFill/>
        </p:spPr>
        <p:txBody>
          <a:bodyPr wrap="square" rtlCol="0">
            <a:spAutoFit/>
          </a:bodyPr>
          <a:lstStyle/>
          <a:p>
            <a:r>
              <a:rPr lang="en-US" sz="2800" dirty="0"/>
              <a:t>We also tend to believe arguments from people regarded as trustworthy, attractive, or likeable. </a:t>
            </a:r>
          </a:p>
        </p:txBody>
      </p:sp>
      <p:pic>
        <p:nvPicPr>
          <p:cNvPr id="10242" name="Picture 2" descr="Celebrities Are Endorsing Covid Vaccines. Does It Help? - The New York Times">
            <a:extLst>
              <a:ext uri="{FF2B5EF4-FFF2-40B4-BE49-F238E27FC236}">
                <a16:creationId xmlns:a16="http://schemas.microsoft.com/office/drawing/2014/main" id="{24D9722D-138B-674F-8D95-465FDC46A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7" y="72572"/>
            <a:ext cx="3918857" cy="391885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oronavirus: Why Ryan Reynolds is wearing this cool t-shirt - Vancouver Is  Awesome">
            <a:extLst>
              <a:ext uri="{FF2B5EF4-FFF2-40B4-BE49-F238E27FC236}">
                <a16:creationId xmlns:a16="http://schemas.microsoft.com/office/drawing/2014/main" id="{80182313-FEC8-8646-AC26-55DC79E6F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3269" y="3108697"/>
            <a:ext cx="5823799" cy="341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880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A4FB7-B625-244E-9F86-772426379D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10B059-3B94-404D-B4AF-4CE4FA573E9E}"/>
              </a:ext>
            </a:extLst>
          </p:cNvPr>
          <p:cNvSpPr>
            <a:spLocks noGrp="1"/>
          </p:cNvSpPr>
          <p:nvPr>
            <p:ph idx="1"/>
          </p:nvPr>
        </p:nvSpPr>
        <p:spPr/>
        <p:txBody>
          <a:bodyPr/>
          <a:lstStyle/>
          <a:p>
            <a:endParaRPr lang="en-US"/>
          </a:p>
        </p:txBody>
      </p:sp>
      <p:pic>
        <p:nvPicPr>
          <p:cNvPr id="4" name="Picture 3" descr="cocacola.jpg">
            <a:extLst>
              <a:ext uri="{FF2B5EF4-FFF2-40B4-BE49-F238E27FC236}">
                <a16:creationId xmlns:a16="http://schemas.microsoft.com/office/drawing/2014/main" id="{6D825059-DF1E-084F-B203-34F565772517}"/>
              </a:ext>
            </a:extLst>
          </p:cNvPr>
          <p:cNvPicPr>
            <a:picLocks noChangeAspect="1"/>
          </p:cNvPicPr>
          <p:nvPr/>
        </p:nvPicPr>
        <p:blipFill>
          <a:blip r:embed="rId2"/>
          <a:stretch>
            <a:fillRect/>
          </a:stretch>
        </p:blipFill>
        <p:spPr>
          <a:xfrm>
            <a:off x="203365" y="210127"/>
            <a:ext cx="2743200" cy="2959100"/>
          </a:xfrm>
          <a:prstGeom prst="rect">
            <a:avLst/>
          </a:prstGeom>
        </p:spPr>
      </p:pic>
      <p:pic>
        <p:nvPicPr>
          <p:cNvPr id="5" name="Picture 4" descr="tiffany.jpg">
            <a:extLst>
              <a:ext uri="{FF2B5EF4-FFF2-40B4-BE49-F238E27FC236}">
                <a16:creationId xmlns:a16="http://schemas.microsoft.com/office/drawing/2014/main" id="{4102CEEF-CB9F-DE42-8E3E-17D0FE93BEEA}"/>
              </a:ext>
            </a:extLst>
          </p:cNvPr>
          <p:cNvPicPr>
            <a:picLocks noChangeAspect="1"/>
          </p:cNvPicPr>
          <p:nvPr/>
        </p:nvPicPr>
        <p:blipFill>
          <a:blip r:embed="rId3"/>
          <a:stretch>
            <a:fillRect/>
          </a:stretch>
        </p:blipFill>
        <p:spPr>
          <a:xfrm>
            <a:off x="266865" y="3158095"/>
            <a:ext cx="2616200" cy="3111500"/>
          </a:xfrm>
          <a:prstGeom prst="rect">
            <a:avLst/>
          </a:prstGeom>
        </p:spPr>
      </p:pic>
      <p:sp>
        <p:nvSpPr>
          <p:cNvPr id="6" name="TextBox 5">
            <a:extLst>
              <a:ext uri="{FF2B5EF4-FFF2-40B4-BE49-F238E27FC236}">
                <a16:creationId xmlns:a16="http://schemas.microsoft.com/office/drawing/2014/main" id="{FABB03DB-1F51-3A42-BB5C-FD4BB80F7176}"/>
              </a:ext>
            </a:extLst>
          </p:cNvPr>
          <p:cNvSpPr txBox="1"/>
          <p:nvPr/>
        </p:nvSpPr>
        <p:spPr>
          <a:xfrm>
            <a:off x="3550228" y="1382021"/>
            <a:ext cx="4488872" cy="3108543"/>
          </a:xfrm>
          <a:prstGeom prst="rect">
            <a:avLst/>
          </a:prstGeom>
          <a:noFill/>
        </p:spPr>
        <p:txBody>
          <a:bodyPr wrap="square" rtlCol="0">
            <a:spAutoFit/>
          </a:bodyPr>
          <a:lstStyle/>
          <a:p>
            <a:r>
              <a:rPr lang="en-US" sz="2800" dirty="0"/>
              <a:t>Successful advertising creates positive impressions of a brand or product so that future advertising can rely more heavily on appeals to </a:t>
            </a:r>
            <a:r>
              <a:rPr lang="en-US" sz="2800" i="1" dirty="0"/>
              <a:t>ethos</a:t>
            </a:r>
            <a:endParaRPr lang="en-US" sz="2800" dirty="0"/>
          </a:p>
        </p:txBody>
      </p:sp>
    </p:spTree>
    <p:extLst>
      <p:ext uri="{BB962C8B-B14F-4D97-AF65-F5344CB8AC3E}">
        <p14:creationId xmlns:p14="http://schemas.microsoft.com/office/powerpoint/2010/main" val="1541934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pod.jpg">
            <a:extLst>
              <a:ext uri="{FF2B5EF4-FFF2-40B4-BE49-F238E27FC236}">
                <a16:creationId xmlns:a16="http://schemas.microsoft.com/office/drawing/2014/main" id="{1FBD784A-9AD9-BB42-84DE-4607C729708F}"/>
              </a:ext>
            </a:extLst>
          </p:cNvPr>
          <p:cNvPicPr>
            <a:picLocks noChangeAspect="1"/>
          </p:cNvPicPr>
          <p:nvPr/>
        </p:nvPicPr>
        <p:blipFill>
          <a:blip r:embed="rId2"/>
          <a:stretch>
            <a:fillRect/>
          </a:stretch>
        </p:blipFill>
        <p:spPr>
          <a:xfrm>
            <a:off x="6330328" y="2986690"/>
            <a:ext cx="2766421" cy="3668357"/>
          </a:xfrm>
          <a:prstGeom prst="rect">
            <a:avLst/>
          </a:prstGeom>
        </p:spPr>
      </p:pic>
      <p:sp>
        <p:nvSpPr>
          <p:cNvPr id="6" name="TextBox 5">
            <a:extLst>
              <a:ext uri="{FF2B5EF4-FFF2-40B4-BE49-F238E27FC236}">
                <a16:creationId xmlns:a16="http://schemas.microsoft.com/office/drawing/2014/main" id="{7B229FD6-1DF9-6848-BA50-2A0B811AB75A}"/>
              </a:ext>
            </a:extLst>
          </p:cNvPr>
          <p:cNvSpPr txBox="1"/>
          <p:nvPr/>
        </p:nvSpPr>
        <p:spPr>
          <a:xfrm>
            <a:off x="6009762" y="308758"/>
            <a:ext cx="2991734" cy="2246769"/>
          </a:xfrm>
          <a:prstGeom prst="rect">
            <a:avLst/>
          </a:prstGeom>
          <a:noFill/>
        </p:spPr>
        <p:txBody>
          <a:bodyPr wrap="square" rtlCol="0">
            <a:spAutoFit/>
          </a:bodyPr>
          <a:lstStyle/>
          <a:p>
            <a:r>
              <a:rPr lang="en-US" sz="2800" dirty="0"/>
              <a:t>There are two basic types of appeals to </a:t>
            </a:r>
            <a:r>
              <a:rPr lang="en-US" sz="2800" i="1" dirty="0"/>
              <a:t>ethos</a:t>
            </a:r>
            <a:r>
              <a:rPr lang="en-US" sz="2800" dirty="0"/>
              <a:t>: extrinsic and intrinsic.</a:t>
            </a:r>
          </a:p>
        </p:txBody>
      </p:sp>
      <p:sp>
        <p:nvSpPr>
          <p:cNvPr id="7" name="TextBox 6">
            <a:extLst>
              <a:ext uri="{FF2B5EF4-FFF2-40B4-BE49-F238E27FC236}">
                <a16:creationId xmlns:a16="http://schemas.microsoft.com/office/drawing/2014/main" id="{18A74483-6FC1-1646-9DA3-65E5698CF27B}"/>
              </a:ext>
            </a:extLst>
          </p:cNvPr>
          <p:cNvSpPr txBox="1"/>
          <p:nvPr/>
        </p:nvSpPr>
        <p:spPr>
          <a:xfrm>
            <a:off x="47251" y="3081647"/>
            <a:ext cx="3657600" cy="2308324"/>
          </a:xfrm>
          <a:prstGeom prst="rect">
            <a:avLst/>
          </a:prstGeom>
          <a:noFill/>
        </p:spPr>
        <p:txBody>
          <a:bodyPr wrap="square" rtlCol="0">
            <a:spAutoFit/>
          </a:bodyPr>
          <a:lstStyle/>
          <a:p>
            <a:r>
              <a:rPr lang="en-US" u="sng" dirty="0">
                <a:solidFill>
                  <a:schemeClr val="tx2"/>
                </a:solidFill>
              </a:rPr>
              <a:t>Extrinsic ethos </a:t>
            </a:r>
            <a:r>
              <a:rPr lang="en-US" dirty="0"/>
              <a:t>relies on what the audience knows and understands about the speaker before they encounter his or her argument.  (Note that this ad doesn’t work if you don’t know tennis player Serena Williams is the GOAT.)</a:t>
            </a:r>
          </a:p>
          <a:p>
            <a:endParaRPr lang="en-US" dirty="0"/>
          </a:p>
        </p:txBody>
      </p:sp>
      <p:sp>
        <p:nvSpPr>
          <p:cNvPr id="8" name="TextBox 7">
            <a:extLst>
              <a:ext uri="{FF2B5EF4-FFF2-40B4-BE49-F238E27FC236}">
                <a16:creationId xmlns:a16="http://schemas.microsoft.com/office/drawing/2014/main" id="{F4CE7DEC-FE69-0146-9B1E-7D77F6C4CD5C}"/>
              </a:ext>
            </a:extLst>
          </p:cNvPr>
          <p:cNvSpPr txBox="1"/>
          <p:nvPr/>
        </p:nvSpPr>
        <p:spPr>
          <a:xfrm>
            <a:off x="4215740" y="3702876"/>
            <a:ext cx="2232561" cy="2862322"/>
          </a:xfrm>
          <a:prstGeom prst="rect">
            <a:avLst/>
          </a:prstGeom>
          <a:noFill/>
        </p:spPr>
        <p:txBody>
          <a:bodyPr wrap="square" rtlCol="0">
            <a:spAutoFit/>
          </a:bodyPr>
          <a:lstStyle/>
          <a:p>
            <a:r>
              <a:rPr lang="en-US" u="sng" dirty="0">
                <a:solidFill>
                  <a:schemeClr val="tx2"/>
                </a:solidFill>
              </a:rPr>
              <a:t>Intrinsic ethos </a:t>
            </a:r>
            <a:r>
              <a:rPr lang="en-US" dirty="0"/>
              <a:t>is the impression of the speaker created by the argument itself.  Ads like this introduce the idea that the iPod is a fun product anyone could enjoy.</a:t>
            </a:r>
          </a:p>
          <a:p>
            <a:endParaRPr lang="en-US" dirty="0"/>
          </a:p>
        </p:txBody>
      </p:sp>
      <p:pic>
        <p:nvPicPr>
          <p:cNvPr id="16386" name="Picture 2" descr="nike serena williams print ads - Google Search | Serena williams, Serena,  Nike ad">
            <a:extLst>
              <a:ext uri="{FF2B5EF4-FFF2-40B4-BE49-F238E27FC236}">
                <a16:creationId xmlns:a16="http://schemas.microsoft.com/office/drawing/2014/main" id="{57501D2C-2A85-C445-8B8F-130072537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5688933" cy="298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216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CC51-25E6-D340-BF31-554E2CA312EC}"/>
              </a:ext>
            </a:extLst>
          </p:cNvPr>
          <p:cNvSpPr>
            <a:spLocks noGrp="1"/>
          </p:cNvSpPr>
          <p:nvPr>
            <p:ph type="title"/>
          </p:nvPr>
        </p:nvSpPr>
        <p:spPr/>
        <p:txBody>
          <a:bodyPr/>
          <a:lstStyle/>
          <a:p>
            <a:r>
              <a:rPr lang="en-US" dirty="0"/>
              <a:t>Do I have to pick just one?</a:t>
            </a:r>
          </a:p>
        </p:txBody>
      </p:sp>
      <p:sp>
        <p:nvSpPr>
          <p:cNvPr id="3" name="Content Placeholder 2">
            <a:extLst>
              <a:ext uri="{FF2B5EF4-FFF2-40B4-BE49-F238E27FC236}">
                <a16:creationId xmlns:a16="http://schemas.microsoft.com/office/drawing/2014/main" id="{499C6320-15B8-BC4C-BAEE-59697BA010EC}"/>
              </a:ext>
            </a:extLst>
          </p:cNvPr>
          <p:cNvSpPr>
            <a:spLocks noGrp="1"/>
          </p:cNvSpPr>
          <p:nvPr>
            <p:ph idx="1"/>
          </p:nvPr>
        </p:nvSpPr>
        <p:spPr/>
        <p:txBody>
          <a:bodyPr/>
          <a:lstStyle/>
          <a:p>
            <a:pPr marL="0" indent="0">
              <a:buNone/>
            </a:pPr>
            <a:r>
              <a:rPr lang="en-US" dirty="0"/>
              <a:t>Often we’ll use a combination of these three appeals in our academic writing.</a:t>
            </a:r>
          </a:p>
        </p:txBody>
      </p:sp>
    </p:spTree>
    <p:extLst>
      <p:ext uri="{BB962C8B-B14F-4D97-AF65-F5344CB8AC3E}">
        <p14:creationId xmlns:p14="http://schemas.microsoft.com/office/powerpoint/2010/main" val="1099378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ock.jpg">
            <a:extLst>
              <a:ext uri="{FF2B5EF4-FFF2-40B4-BE49-F238E27FC236}">
                <a16:creationId xmlns:a16="http://schemas.microsoft.com/office/drawing/2014/main" id="{A2A21925-8C6F-5C44-A809-C9D613E7D5F2}"/>
              </a:ext>
            </a:extLst>
          </p:cNvPr>
          <p:cNvPicPr>
            <a:picLocks noChangeAspect="1"/>
          </p:cNvPicPr>
          <p:nvPr/>
        </p:nvPicPr>
        <p:blipFill>
          <a:blip r:embed="rId2"/>
          <a:stretch>
            <a:fillRect/>
          </a:stretch>
        </p:blipFill>
        <p:spPr>
          <a:xfrm>
            <a:off x="115617" y="1597364"/>
            <a:ext cx="2514968" cy="2269865"/>
          </a:xfrm>
          <a:prstGeom prst="rect">
            <a:avLst/>
          </a:prstGeom>
        </p:spPr>
      </p:pic>
      <p:pic>
        <p:nvPicPr>
          <p:cNvPr id="5" name="Picture 4" descr="kirk.jpg">
            <a:extLst>
              <a:ext uri="{FF2B5EF4-FFF2-40B4-BE49-F238E27FC236}">
                <a16:creationId xmlns:a16="http://schemas.microsoft.com/office/drawing/2014/main" id="{DC529DE6-205C-4649-864E-7D6CC53550DF}"/>
              </a:ext>
            </a:extLst>
          </p:cNvPr>
          <p:cNvPicPr>
            <a:picLocks noChangeAspect="1"/>
          </p:cNvPicPr>
          <p:nvPr/>
        </p:nvPicPr>
        <p:blipFill>
          <a:blip r:embed="rId3"/>
          <a:stretch>
            <a:fillRect/>
          </a:stretch>
        </p:blipFill>
        <p:spPr>
          <a:xfrm>
            <a:off x="2751601" y="1987828"/>
            <a:ext cx="2501900" cy="3251200"/>
          </a:xfrm>
          <a:prstGeom prst="rect">
            <a:avLst/>
          </a:prstGeom>
        </p:spPr>
      </p:pic>
      <p:pic>
        <p:nvPicPr>
          <p:cNvPr id="6" name="Picture 5" descr="mccoy.jpg">
            <a:extLst>
              <a:ext uri="{FF2B5EF4-FFF2-40B4-BE49-F238E27FC236}">
                <a16:creationId xmlns:a16="http://schemas.microsoft.com/office/drawing/2014/main" id="{6B156D31-E42B-C049-99B8-4706D4B3E7F0}"/>
              </a:ext>
            </a:extLst>
          </p:cNvPr>
          <p:cNvPicPr>
            <a:picLocks noChangeAspect="1"/>
          </p:cNvPicPr>
          <p:nvPr/>
        </p:nvPicPr>
        <p:blipFill>
          <a:blip r:embed="rId4"/>
          <a:stretch>
            <a:fillRect/>
          </a:stretch>
        </p:blipFill>
        <p:spPr>
          <a:xfrm>
            <a:off x="5404671" y="3075308"/>
            <a:ext cx="2882900" cy="2730500"/>
          </a:xfrm>
          <a:prstGeom prst="rect">
            <a:avLst/>
          </a:prstGeom>
        </p:spPr>
      </p:pic>
      <p:sp>
        <p:nvSpPr>
          <p:cNvPr id="8" name="TextBox 7">
            <a:extLst>
              <a:ext uri="{FF2B5EF4-FFF2-40B4-BE49-F238E27FC236}">
                <a16:creationId xmlns:a16="http://schemas.microsoft.com/office/drawing/2014/main" id="{1BD9732F-CD0D-BB48-A0B3-74A52B465378}"/>
              </a:ext>
            </a:extLst>
          </p:cNvPr>
          <p:cNvSpPr txBox="1"/>
          <p:nvPr/>
        </p:nvSpPr>
        <p:spPr>
          <a:xfrm>
            <a:off x="374735" y="3867229"/>
            <a:ext cx="2514968" cy="369332"/>
          </a:xfrm>
          <a:prstGeom prst="rect">
            <a:avLst/>
          </a:prstGeom>
          <a:noFill/>
        </p:spPr>
        <p:txBody>
          <a:bodyPr wrap="square" rtlCol="0">
            <a:spAutoFit/>
          </a:bodyPr>
          <a:lstStyle/>
          <a:p>
            <a:pPr algn="ctr"/>
            <a:r>
              <a:rPr lang="en-US" b="1" dirty="0"/>
              <a:t>LOGOS?</a:t>
            </a:r>
          </a:p>
        </p:txBody>
      </p:sp>
      <p:sp>
        <p:nvSpPr>
          <p:cNvPr id="11" name="Rectangle 10">
            <a:extLst>
              <a:ext uri="{FF2B5EF4-FFF2-40B4-BE49-F238E27FC236}">
                <a16:creationId xmlns:a16="http://schemas.microsoft.com/office/drawing/2014/main" id="{F1E45413-7611-654A-8425-9A412881EF36}"/>
              </a:ext>
            </a:extLst>
          </p:cNvPr>
          <p:cNvSpPr/>
          <p:nvPr/>
        </p:nvSpPr>
        <p:spPr>
          <a:xfrm>
            <a:off x="3541593" y="5436476"/>
            <a:ext cx="1253292" cy="369332"/>
          </a:xfrm>
          <a:prstGeom prst="rect">
            <a:avLst/>
          </a:prstGeom>
        </p:spPr>
        <p:txBody>
          <a:bodyPr wrap="none">
            <a:spAutoFit/>
          </a:bodyPr>
          <a:lstStyle/>
          <a:p>
            <a:pPr algn="ctr"/>
            <a:r>
              <a:rPr lang="en-US" b="1" dirty="0"/>
              <a:t>PATHOS?</a:t>
            </a:r>
          </a:p>
        </p:txBody>
      </p:sp>
      <p:sp>
        <p:nvSpPr>
          <p:cNvPr id="12" name="Rectangle 11">
            <a:extLst>
              <a:ext uri="{FF2B5EF4-FFF2-40B4-BE49-F238E27FC236}">
                <a16:creationId xmlns:a16="http://schemas.microsoft.com/office/drawing/2014/main" id="{EADB2EC5-6FB8-334D-B681-FA7B2D7023DC}"/>
              </a:ext>
            </a:extLst>
          </p:cNvPr>
          <p:cNvSpPr/>
          <p:nvPr/>
        </p:nvSpPr>
        <p:spPr>
          <a:xfrm>
            <a:off x="6481658" y="5805808"/>
            <a:ext cx="1120820" cy="369332"/>
          </a:xfrm>
          <a:prstGeom prst="rect">
            <a:avLst/>
          </a:prstGeom>
        </p:spPr>
        <p:txBody>
          <a:bodyPr wrap="none">
            <a:spAutoFit/>
          </a:bodyPr>
          <a:lstStyle/>
          <a:p>
            <a:pPr algn="ctr"/>
            <a:r>
              <a:rPr lang="en-US" b="1" dirty="0"/>
              <a:t>ETHOS?</a:t>
            </a:r>
          </a:p>
        </p:txBody>
      </p:sp>
      <p:sp>
        <p:nvSpPr>
          <p:cNvPr id="13" name="Rectangle 12">
            <a:extLst>
              <a:ext uri="{FF2B5EF4-FFF2-40B4-BE49-F238E27FC236}">
                <a16:creationId xmlns:a16="http://schemas.microsoft.com/office/drawing/2014/main" id="{614421DD-54EA-1840-94A5-DC3C2F67126B}"/>
              </a:ext>
            </a:extLst>
          </p:cNvPr>
          <p:cNvSpPr/>
          <p:nvPr/>
        </p:nvSpPr>
        <p:spPr>
          <a:xfrm>
            <a:off x="775087" y="463563"/>
            <a:ext cx="8039595" cy="830997"/>
          </a:xfrm>
          <a:prstGeom prst="rect">
            <a:avLst/>
          </a:prstGeom>
        </p:spPr>
        <p:txBody>
          <a:bodyPr wrap="square">
            <a:spAutoFit/>
          </a:bodyPr>
          <a:lstStyle/>
          <a:p>
            <a:r>
              <a:rPr lang="en-US" sz="2400" dirty="0"/>
              <a:t>It might help you to remember the three appeals by associating them with familiar character types.</a:t>
            </a:r>
          </a:p>
        </p:txBody>
      </p:sp>
      <p:sp>
        <p:nvSpPr>
          <p:cNvPr id="14" name="Rectangle 13">
            <a:extLst>
              <a:ext uri="{FF2B5EF4-FFF2-40B4-BE49-F238E27FC236}">
                <a16:creationId xmlns:a16="http://schemas.microsoft.com/office/drawing/2014/main" id="{4F2A8A75-4465-8242-95CD-88BB3B0C7E14}"/>
              </a:ext>
            </a:extLst>
          </p:cNvPr>
          <p:cNvSpPr/>
          <p:nvPr/>
        </p:nvSpPr>
        <p:spPr>
          <a:xfrm>
            <a:off x="790" y="4420814"/>
            <a:ext cx="2661553" cy="1754326"/>
          </a:xfrm>
          <a:prstGeom prst="rect">
            <a:avLst/>
          </a:prstGeom>
        </p:spPr>
        <p:txBody>
          <a:bodyPr wrap="square">
            <a:spAutoFit/>
          </a:bodyPr>
          <a:lstStyle/>
          <a:p>
            <a:r>
              <a:rPr lang="en-US" dirty="0"/>
              <a:t>How would these guys use different strategies to try to convince you to donate money to an organization like PETA or Save the Children?  </a:t>
            </a:r>
          </a:p>
        </p:txBody>
      </p:sp>
    </p:spTree>
    <p:extLst>
      <p:ext uri="{BB962C8B-B14F-4D97-AF65-F5344CB8AC3E}">
        <p14:creationId xmlns:p14="http://schemas.microsoft.com/office/powerpoint/2010/main" val="1044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DE6E3-A6D0-F84D-9FF3-B8B3699357D7}"/>
              </a:ext>
            </a:extLst>
          </p:cNvPr>
          <p:cNvSpPr>
            <a:spLocks noGrp="1"/>
          </p:cNvSpPr>
          <p:nvPr>
            <p:ph type="title"/>
          </p:nvPr>
        </p:nvSpPr>
        <p:spPr/>
        <p:txBody>
          <a:bodyPr/>
          <a:lstStyle/>
          <a:p>
            <a:r>
              <a:rPr lang="en-US" dirty="0"/>
              <a:t>Kairos</a:t>
            </a:r>
          </a:p>
        </p:txBody>
      </p:sp>
      <p:sp>
        <p:nvSpPr>
          <p:cNvPr id="3" name="Content Placeholder 2">
            <a:extLst>
              <a:ext uri="{FF2B5EF4-FFF2-40B4-BE49-F238E27FC236}">
                <a16:creationId xmlns:a16="http://schemas.microsoft.com/office/drawing/2014/main" id="{E4DCD05F-44B1-E243-8B2C-FBAF129E874A}"/>
              </a:ext>
            </a:extLst>
          </p:cNvPr>
          <p:cNvSpPr>
            <a:spLocks noGrp="1"/>
          </p:cNvSpPr>
          <p:nvPr>
            <p:ph idx="1"/>
          </p:nvPr>
        </p:nvSpPr>
        <p:spPr/>
        <p:txBody>
          <a:bodyPr/>
          <a:lstStyle/>
          <a:p>
            <a:pPr marL="0" indent="0">
              <a:buNone/>
            </a:pPr>
            <a:r>
              <a:rPr lang="en-US" dirty="0"/>
              <a:t>Appeal to audiences’ sense of timelessness.</a:t>
            </a:r>
          </a:p>
          <a:p>
            <a:pPr marL="0" indent="0">
              <a:buNone/>
            </a:pPr>
            <a:endParaRPr lang="en-US" dirty="0"/>
          </a:p>
          <a:p>
            <a:pPr marL="0" indent="0">
              <a:buNone/>
            </a:pPr>
            <a:r>
              <a:rPr lang="en-US" dirty="0"/>
              <a:t>It’s time to act!</a:t>
            </a:r>
          </a:p>
          <a:p>
            <a:pPr marL="0" indent="0">
              <a:buNone/>
            </a:pPr>
            <a:endParaRPr lang="en-US" dirty="0"/>
          </a:p>
          <a:p>
            <a:pPr marL="0" indent="0">
              <a:buNone/>
            </a:pPr>
            <a:r>
              <a:rPr lang="en-US" dirty="0"/>
              <a:t>Places you’ll find </a:t>
            </a:r>
            <a:r>
              <a:rPr lang="en-US" dirty="0" err="1"/>
              <a:t>kairos</a:t>
            </a:r>
            <a:r>
              <a:rPr lang="en-US" dirty="0"/>
              <a:t>: social movements, non-centralized campaigns leading to political/social/cultural change</a:t>
            </a:r>
          </a:p>
        </p:txBody>
      </p:sp>
    </p:spTree>
    <p:extLst>
      <p:ext uri="{BB962C8B-B14F-4D97-AF65-F5344CB8AC3E}">
        <p14:creationId xmlns:p14="http://schemas.microsoft.com/office/powerpoint/2010/main" val="3959643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BA67E-0999-5146-8EF7-1C53351D7C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207B6F-D48C-8847-B8EE-C93ACAF871DD}"/>
              </a:ext>
            </a:extLst>
          </p:cNvPr>
          <p:cNvSpPr>
            <a:spLocks noGrp="1"/>
          </p:cNvSpPr>
          <p:nvPr>
            <p:ph idx="1"/>
          </p:nvPr>
        </p:nvSpPr>
        <p:spPr/>
        <p:txBody>
          <a:bodyPr/>
          <a:lstStyle/>
          <a:p>
            <a:endParaRPr lang="en-US"/>
          </a:p>
        </p:txBody>
      </p:sp>
      <p:pic>
        <p:nvPicPr>
          <p:cNvPr id="1026" name="Picture 2" descr="215+ - University of Victoria">
            <a:extLst>
              <a:ext uri="{FF2B5EF4-FFF2-40B4-BE49-F238E27FC236}">
                <a16:creationId xmlns:a16="http://schemas.microsoft.com/office/drawing/2014/main" id="{E416E9FE-3ADC-9348-85C9-61FC1BCA4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286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929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6AB1-F546-314F-BEE9-8131E288A6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46B973-7E86-5841-882B-FC01DA1BE0B9}"/>
              </a:ext>
            </a:extLst>
          </p:cNvPr>
          <p:cNvSpPr>
            <a:spLocks noGrp="1"/>
          </p:cNvSpPr>
          <p:nvPr>
            <p:ph idx="1"/>
          </p:nvPr>
        </p:nvSpPr>
        <p:spPr/>
        <p:txBody>
          <a:bodyPr/>
          <a:lstStyle/>
          <a:p>
            <a:endParaRPr lang="en-US"/>
          </a:p>
        </p:txBody>
      </p:sp>
      <p:pic>
        <p:nvPicPr>
          <p:cNvPr id="2050" name="Picture 2" descr="Greta Thunberg: How one teenager became the voice of the planet | WIRED UK">
            <a:extLst>
              <a:ext uri="{FF2B5EF4-FFF2-40B4-BE49-F238E27FC236}">
                <a16:creationId xmlns:a16="http://schemas.microsoft.com/office/drawing/2014/main" id="{27E93CA4-7803-E743-B95F-002D87BC8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5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CCDF-296F-1348-88E0-15DC9E9B720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440B6D0B-60C9-1E46-8EB9-480AECBE325A}"/>
              </a:ext>
            </a:extLst>
          </p:cNvPr>
          <p:cNvSpPr>
            <a:spLocks noGrp="1"/>
          </p:cNvSpPr>
          <p:nvPr>
            <p:ph idx="1"/>
          </p:nvPr>
        </p:nvSpPr>
        <p:spPr/>
        <p:txBody>
          <a:bodyPr/>
          <a:lstStyle/>
          <a:p>
            <a:r>
              <a:rPr lang="en-US" dirty="0"/>
              <a:t> What is a Rhetorical Appeal?</a:t>
            </a:r>
          </a:p>
          <a:p>
            <a:r>
              <a:rPr lang="en-US" dirty="0"/>
              <a:t> Kinds of Appeals</a:t>
            </a:r>
          </a:p>
          <a:p>
            <a:pPr lvl="1"/>
            <a:r>
              <a:rPr lang="en-US" dirty="0"/>
              <a:t> Logos</a:t>
            </a:r>
          </a:p>
          <a:p>
            <a:pPr lvl="1"/>
            <a:r>
              <a:rPr lang="en-US" dirty="0"/>
              <a:t> Pathos</a:t>
            </a:r>
          </a:p>
          <a:p>
            <a:pPr lvl="1"/>
            <a:r>
              <a:rPr lang="en-US" dirty="0"/>
              <a:t> Ethos</a:t>
            </a:r>
          </a:p>
          <a:p>
            <a:pPr lvl="1"/>
            <a:r>
              <a:rPr lang="en-US" dirty="0"/>
              <a:t> Kairos</a:t>
            </a:r>
          </a:p>
        </p:txBody>
      </p:sp>
    </p:spTree>
    <p:extLst>
      <p:ext uri="{BB962C8B-B14F-4D97-AF65-F5344CB8AC3E}">
        <p14:creationId xmlns:p14="http://schemas.microsoft.com/office/powerpoint/2010/main" val="2955488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C4AF-617B-B947-9C7D-D8080F2EC94B}"/>
              </a:ext>
            </a:extLst>
          </p:cNvPr>
          <p:cNvSpPr>
            <a:spLocks noGrp="1"/>
          </p:cNvSpPr>
          <p:nvPr>
            <p:ph type="title"/>
          </p:nvPr>
        </p:nvSpPr>
        <p:spPr>
          <a:xfrm>
            <a:off x="498269" y="452127"/>
            <a:ext cx="6261100" cy="1143000"/>
          </a:xfrm>
        </p:spPr>
        <p:txBody>
          <a:bodyPr/>
          <a:lstStyle/>
          <a:p>
            <a:r>
              <a:rPr lang="en-US" dirty="0"/>
              <a:t>Kairos in </a:t>
            </a:r>
            <a:r>
              <a:rPr lang="en-US" i="1" dirty="0"/>
              <a:t>Luca</a:t>
            </a:r>
            <a:endParaRPr lang="en-US" dirty="0"/>
          </a:p>
        </p:txBody>
      </p:sp>
      <p:pic>
        <p:nvPicPr>
          <p:cNvPr id="15362" name="Picture 2" descr="☆ on Twitter: &amp;quot;Y&amp;#39;ALL WHEN I TELL YOU I GASPED WHEN THE TWO OLD LADIES DID  THIS?! They&amp;#39;ve been kinda sus just in the background the whole movie and so  I was">
            <a:extLst>
              <a:ext uri="{FF2B5EF4-FFF2-40B4-BE49-F238E27FC236}">
                <a16:creationId xmlns:a16="http://schemas.microsoft.com/office/drawing/2014/main" id="{48B9DDB1-1954-D047-8885-39F1F9C34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2518457"/>
            <a:ext cx="6255657" cy="35188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8B1E26-A81E-D04E-BAA7-64092BE4D19F}"/>
              </a:ext>
            </a:extLst>
          </p:cNvPr>
          <p:cNvSpPr txBox="1"/>
          <p:nvPr/>
        </p:nvSpPr>
        <p:spPr>
          <a:xfrm>
            <a:off x="380011" y="1595127"/>
            <a:ext cx="8003968" cy="923330"/>
          </a:xfrm>
          <a:prstGeom prst="rect">
            <a:avLst/>
          </a:prstGeom>
          <a:noFill/>
        </p:spPr>
        <p:txBody>
          <a:bodyPr wrap="square" rtlCol="0">
            <a:spAutoFit/>
          </a:bodyPr>
          <a:lstStyle/>
          <a:p>
            <a:r>
              <a:rPr lang="en-US" dirty="0"/>
              <a:t>At the end of the film, after Luca, Alberto, and Luca’s parents are revealed to be sea monsters, and are accepted by the sea monster-hating community, more hidden sea monsters decides it’s time to act!</a:t>
            </a:r>
          </a:p>
        </p:txBody>
      </p:sp>
    </p:spTree>
    <p:extLst>
      <p:ext uri="{BB962C8B-B14F-4D97-AF65-F5344CB8AC3E}">
        <p14:creationId xmlns:p14="http://schemas.microsoft.com/office/powerpoint/2010/main" val="4111400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D291-78E1-7A4E-A244-A94E83028465}"/>
              </a:ext>
            </a:extLst>
          </p:cNvPr>
          <p:cNvSpPr>
            <a:spLocks noGrp="1"/>
          </p:cNvSpPr>
          <p:nvPr>
            <p:ph type="title"/>
          </p:nvPr>
        </p:nvSpPr>
        <p:spPr/>
        <p:txBody>
          <a:bodyPr/>
          <a:lstStyle/>
          <a:p>
            <a:r>
              <a:rPr lang="en-US" dirty="0"/>
              <a:t>When Kairos goes wrong</a:t>
            </a:r>
          </a:p>
        </p:txBody>
      </p:sp>
      <p:pic>
        <p:nvPicPr>
          <p:cNvPr id="4" name="Online Media 3" descr="Full Pepsi Commercial Starring Kendal Jenner">
            <a:hlinkClick r:id="" action="ppaction://media"/>
            <a:extLst>
              <a:ext uri="{FF2B5EF4-FFF2-40B4-BE49-F238E27FC236}">
                <a16:creationId xmlns:a16="http://schemas.microsoft.com/office/drawing/2014/main" id="{1DDC9ECE-5B3D-3E4D-B454-3F62394B022C}"/>
              </a:ext>
            </a:extLst>
          </p:cNvPr>
          <p:cNvPicPr>
            <a:picLocks noGrp="1" noRot="1" noChangeAspect="1"/>
          </p:cNvPicPr>
          <p:nvPr>
            <p:ph idx="1"/>
            <a:videoFile r:link="rId1"/>
          </p:nvPr>
        </p:nvPicPr>
        <p:blipFill>
          <a:blip r:embed="rId3"/>
          <a:stretch>
            <a:fillRect/>
          </a:stretch>
        </p:blipFill>
        <p:spPr>
          <a:xfrm>
            <a:off x="1104900" y="2174875"/>
            <a:ext cx="6261100" cy="3536950"/>
          </a:xfrm>
          <a:prstGeom prst="rect">
            <a:avLst/>
          </a:prstGeom>
        </p:spPr>
      </p:pic>
    </p:spTree>
    <p:extLst>
      <p:ext uri="{BB962C8B-B14F-4D97-AF65-F5344CB8AC3E}">
        <p14:creationId xmlns:p14="http://schemas.microsoft.com/office/powerpoint/2010/main" val="26146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D47F6-FDAE-8C4A-820A-4B8AE0D7AF53}"/>
              </a:ext>
            </a:extLst>
          </p:cNvPr>
          <p:cNvSpPr>
            <a:spLocks noGrp="1"/>
          </p:cNvSpPr>
          <p:nvPr>
            <p:ph type="title"/>
          </p:nvPr>
        </p:nvSpPr>
        <p:spPr/>
        <p:txBody>
          <a:bodyPr/>
          <a:lstStyle/>
          <a:p>
            <a:r>
              <a:rPr lang="en-US" dirty="0"/>
              <a:t>Identify the Rhetorical Appeal</a:t>
            </a:r>
          </a:p>
        </p:txBody>
      </p:sp>
      <p:sp>
        <p:nvSpPr>
          <p:cNvPr id="3" name="Content Placeholder 2">
            <a:extLst>
              <a:ext uri="{FF2B5EF4-FFF2-40B4-BE49-F238E27FC236}">
                <a16:creationId xmlns:a16="http://schemas.microsoft.com/office/drawing/2014/main" id="{8BDE933F-8761-0C42-B1C7-90BCCB2FDF13}"/>
              </a:ext>
            </a:extLst>
          </p:cNvPr>
          <p:cNvSpPr>
            <a:spLocks noGrp="1"/>
          </p:cNvSpPr>
          <p:nvPr>
            <p:ph idx="1"/>
          </p:nvPr>
        </p:nvSpPr>
        <p:spPr/>
        <p:txBody>
          <a:bodyPr/>
          <a:lstStyle/>
          <a:p>
            <a:pPr marL="0" indent="0">
              <a:buNone/>
            </a:pPr>
            <a:r>
              <a:rPr lang="en-US" dirty="0"/>
              <a:t>Each group will examine an image and determine </a:t>
            </a:r>
          </a:p>
          <a:p>
            <a:r>
              <a:rPr lang="en-US" dirty="0"/>
              <a:t> which rhetorical appeal(s) it uses</a:t>
            </a:r>
          </a:p>
          <a:p>
            <a:r>
              <a:rPr lang="en-US" dirty="0"/>
              <a:t> evidence showing which rhetorical appeal</a:t>
            </a:r>
          </a:p>
          <a:p>
            <a:endParaRPr lang="en-US" dirty="0"/>
          </a:p>
          <a:p>
            <a:pPr marL="0" indent="0">
              <a:buNone/>
            </a:pPr>
            <a:r>
              <a:rPr lang="en-US" dirty="0"/>
              <a:t>Each group will then present their findings to the class (2-5 minutes per presentation).</a:t>
            </a:r>
          </a:p>
        </p:txBody>
      </p:sp>
    </p:spTree>
    <p:extLst>
      <p:ext uri="{BB962C8B-B14F-4D97-AF65-F5344CB8AC3E}">
        <p14:creationId xmlns:p14="http://schemas.microsoft.com/office/powerpoint/2010/main" val="3220264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alifornia woman fired after berating MAGA-hat wearing man at Starbucks">
            <a:extLst>
              <a:ext uri="{FF2B5EF4-FFF2-40B4-BE49-F238E27FC236}">
                <a16:creationId xmlns:a16="http://schemas.microsoft.com/office/drawing/2014/main" id="{061B5708-5710-E34E-B3D3-E5F7726EB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606294" cy="25385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ite House COVID-19 Vaccine Campaign to Moms | POPSUGAR Family">
            <a:extLst>
              <a:ext uri="{FF2B5EF4-FFF2-40B4-BE49-F238E27FC236}">
                <a16:creationId xmlns:a16="http://schemas.microsoft.com/office/drawing/2014/main" id="{47A0FE01-608E-7249-9329-1DF1AE074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667" y="3254653"/>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gistry of Political Ads on Online Platforms (Federal Elections) -  CBC/Radio-Canada">
            <a:extLst>
              <a:ext uri="{FF2B5EF4-FFF2-40B4-BE49-F238E27FC236}">
                <a16:creationId xmlns:a16="http://schemas.microsoft.com/office/drawing/2014/main" id="{15FD887A-35AB-2D43-8254-56BB3A751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108" y="0"/>
            <a:ext cx="381000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ncient forest blockade - Common Ground">
            <a:extLst>
              <a:ext uri="{FF2B5EF4-FFF2-40B4-BE49-F238E27FC236}">
                <a16:creationId xmlns:a16="http://schemas.microsoft.com/office/drawing/2014/main" id="{BCA97DC6-A0E6-8148-B22C-E973A5A33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90147"/>
            <a:ext cx="3611249" cy="288472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enty beauty greece Shop Clothing &amp;amp; Shoes Online">
            <a:extLst>
              <a:ext uri="{FF2B5EF4-FFF2-40B4-BE49-F238E27FC236}">
                <a16:creationId xmlns:a16="http://schemas.microsoft.com/office/drawing/2014/main" id="{66339D0F-E59F-D241-B666-8E800F82D2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5699" y="1"/>
            <a:ext cx="2516888" cy="38901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576551-431E-1E41-BEAE-89C990207095}"/>
              </a:ext>
            </a:extLst>
          </p:cNvPr>
          <p:cNvSpPr txBox="1"/>
          <p:nvPr/>
        </p:nvSpPr>
        <p:spPr>
          <a:xfrm>
            <a:off x="1881569" y="2268187"/>
            <a:ext cx="486888" cy="369332"/>
          </a:xfrm>
          <a:prstGeom prst="rect">
            <a:avLst/>
          </a:prstGeom>
          <a:noFill/>
        </p:spPr>
        <p:txBody>
          <a:bodyPr wrap="square" rtlCol="0">
            <a:spAutoFit/>
          </a:bodyPr>
          <a:lstStyle/>
          <a:p>
            <a:r>
              <a:rPr lang="en-US" dirty="0"/>
              <a:t>1</a:t>
            </a:r>
          </a:p>
        </p:txBody>
      </p:sp>
      <p:sp>
        <p:nvSpPr>
          <p:cNvPr id="5" name="TextBox 4">
            <a:extLst>
              <a:ext uri="{FF2B5EF4-FFF2-40B4-BE49-F238E27FC236}">
                <a16:creationId xmlns:a16="http://schemas.microsoft.com/office/drawing/2014/main" id="{7BE29703-76F9-D547-88CD-747A9DFDCD3A}"/>
              </a:ext>
            </a:extLst>
          </p:cNvPr>
          <p:cNvSpPr txBox="1"/>
          <p:nvPr/>
        </p:nvSpPr>
        <p:spPr>
          <a:xfrm>
            <a:off x="4513774" y="3890147"/>
            <a:ext cx="356260" cy="369332"/>
          </a:xfrm>
          <a:prstGeom prst="rect">
            <a:avLst/>
          </a:prstGeom>
          <a:noFill/>
        </p:spPr>
        <p:txBody>
          <a:bodyPr wrap="square" rtlCol="0">
            <a:spAutoFit/>
          </a:bodyPr>
          <a:lstStyle/>
          <a:p>
            <a:r>
              <a:rPr lang="en-US" dirty="0"/>
              <a:t>2</a:t>
            </a:r>
          </a:p>
        </p:txBody>
      </p:sp>
      <p:sp>
        <p:nvSpPr>
          <p:cNvPr id="6" name="TextBox 5">
            <a:extLst>
              <a:ext uri="{FF2B5EF4-FFF2-40B4-BE49-F238E27FC236}">
                <a16:creationId xmlns:a16="http://schemas.microsoft.com/office/drawing/2014/main" id="{B20ECE97-9E89-924C-B05C-B0B3C1DB6F9E}"/>
              </a:ext>
            </a:extLst>
          </p:cNvPr>
          <p:cNvSpPr txBox="1"/>
          <p:nvPr/>
        </p:nvSpPr>
        <p:spPr>
          <a:xfrm>
            <a:off x="8864001" y="3163125"/>
            <a:ext cx="474333" cy="369332"/>
          </a:xfrm>
          <a:prstGeom prst="rect">
            <a:avLst/>
          </a:prstGeom>
          <a:noFill/>
        </p:spPr>
        <p:txBody>
          <a:bodyPr wrap="square" rtlCol="0">
            <a:spAutoFit/>
          </a:bodyPr>
          <a:lstStyle/>
          <a:p>
            <a:r>
              <a:rPr lang="en-US" dirty="0"/>
              <a:t>3</a:t>
            </a:r>
          </a:p>
        </p:txBody>
      </p:sp>
      <p:sp>
        <p:nvSpPr>
          <p:cNvPr id="7" name="TextBox 6">
            <a:extLst>
              <a:ext uri="{FF2B5EF4-FFF2-40B4-BE49-F238E27FC236}">
                <a16:creationId xmlns:a16="http://schemas.microsoft.com/office/drawing/2014/main" id="{F30C7E35-7011-C948-91BD-E091CE80610C}"/>
              </a:ext>
            </a:extLst>
          </p:cNvPr>
          <p:cNvSpPr txBox="1"/>
          <p:nvPr/>
        </p:nvSpPr>
        <p:spPr>
          <a:xfrm>
            <a:off x="8658186" y="5958114"/>
            <a:ext cx="485814" cy="380011"/>
          </a:xfrm>
          <a:prstGeom prst="rect">
            <a:avLst/>
          </a:prstGeom>
          <a:noFill/>
        </p:spPr>
        <p:txBody>
          <a:bodyPr wrap="square" rtlCol="0">
            <a:spAutoFit/>
          </a:bodyPr>
          <a:lstStyle/>
          <a:p>
            <a:r>
              <a:rPr lang="en-US" dirty="0"/>
              <a:t>4</a:t>
            </a:r>
          </a:p>
        </p:txBody>
      </p:sp>
      <p:sp>
        <p:nvSpPr>
          <p:cNvPr id="8" name="TextBox 7">
            <a:extLst>
              <a:ext uri="{FF2B5EF4-FFF2-40B4-BE49-F238E27FC236}">
                <a16:creationId xmlns:a16="http://schemas.microsoft.com/office/drawing/2014/main" id="{ACA9B3D0-2865-5443-9F7A-9D92A7EE59DF}"/>
              </a:ext>
            </a:extLst>
          </p:cNvPr>
          <p:cNvSpPr txBox="1"/>
          <p:nvPr/>
        </p:nvSpPr>
        <p:spPr>
          <a:xfrm>
            <a:off x="3597393" y="5928316"/>
            <a:ext cx="378899"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2413857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C289-A4C2-204A-B090-14DF48E6AFDD}"/>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27AB60AB-EA51-CA40-BEB9-E271E32025F7}"/>
              </a:ext>
            </a:extLst>
          </p:cNvPr>
          <p:cNvSpPr>
            <a:spLocks noGrp="1"/>
          </p:cNvSpPr>
          <p:nvPr>
            <p:ph idx="1"/>
          </p:nvPr>
        </p:nvSpPr>
        <p:spPr/>
        <p:txBody>
          <a:bodyPr/>
          <a:lstStyle/>
          <a:p>
            <a:r>
              <a:rPr lang="en-US" dirty="0"/>
              <a:t> Use rhetorical appeals to persuade your audience</a:t>
            </a:r>
          </a:p>
          <a:p>
            <a:r>
              <a:rPr lang="en-US" dirty="0"/>
              <a:t> 4 main kinds</a:t>
            </a:r>
          </a:p>
          <a:p>
            <a:pPr lvl="1"/>
            <a:r>
              <a:rPr lang="en-US" dirty="0"/>
              <a:t> Ethos</a:t>
            </a:r>
          </a:p>
          <a:p>
            <a:pPr lvl="1"/>
            <a:r>
              <a:rPr lang="en-US" dirty="0"/>
              <a:t> Logos</a:t>
            </a:r>
          </a:p>
          <a:p>
            <a:pPr lvl="1"/>
            <a:r>
              <a:rPr lang="en-US" dirty="0"/>
              <a:t> Pathos</a:t>
            </a:r>
          </a:p>
          <a:p>
            <a:pPr lvl="1"/>
            <a:r>
              <a:rPr lang="en-US" dirty="0"/>
              <a:t> Kairos</a:t>
            </a:r>
          </a:p>
        </p:txBody>
      </p:sp>
    </p:spTree>
    <p:extLst>
      <p:ext uri="{BB962C8B-B14F-4D97-AF65-F5344CB8AC3E}">
        <p14:creationId xmlns:p14="http://schemas.microsoft.com/office/powerpoint/2010/main" val="3723976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0AF44-C222-1444-83E5-E2F7F0745E81}"/>
              </a:ext>
            </a:extLst>
          </p:cNvPr>
          <p:cNvSpPr>
            <a:spLocks noGrp="1"/>
          </p:cNvSpPr>
          <p:nvPr>
            <p:ph type="title"/>
          </p:nvPr>
        </p:nvSpPr>
        <p:spPr/>
        <p:txBody>
          <a:bodyPr/>
          <a:lstStyle/>
          <a:p>
            <a:r>
              <a:rPr lang="en-US" dirty="0"/>
              <a:t>Next steps – Rhetorical Analysis</a:t>
            </a:r>
          </a:p>
        </p:txBody>
      </p:sp>
      <p:sp>
        <p:nvSpPr>
          <p:cNvPr id="3" name="Content Placeholder 2">
            <a:extLst>
              <a:ext uri="{FF2B5EF4-FFF2-40B4-BE49-F238E27FC236}">
                <a16:creationId xmlns:a16="http://schemas.microsoft.com/office/drawing/2014/main" id="{63A074A4-FDC7-3145-87D8-CE97CD4F77EC}"/>
              </a:ext>
            </a:extLst>
          </p:cNvPr>
          <p:cNvSpPr>
            <a:spLocks noGrp="1"/>
          </p:cNvSpPr>
          <p:nvPr>
            <p:ph idx="1"/>
          </p:nvPr>
        </p:nvSpPr>
        <p:spPr/>
        <p:txBody>
          <a:bodyPr/>
          <a:lstStyle/>
          <a:p>
            <a:pPr marL="0" indent="0">
              <a:buNone/>
            </a:pPr>
            <a:r>
              <a:rPr lang="en-US" dirty="0"/>
              <a:t>We move from recognizing which appeal is employed to evaluating how effective the appeal is on its target audience.</a:t>
            </a:r>
          </a:p>
        </p:txBody>
      </p:sp>
      <p:graphicFrame>
        <p:nvGraphicFramePr>
          <p:cNvPr id="4" name="Diagram 3">
            <a:extLst>
              <a:ext uri="{FF2B5EF4-FFF2-40B4-BE49-F238E27FC236}">
                <a16:creationId xmlns:a16="http://schemas.microsoft.com/office/drawing/2014/main" id="{A379D1AF-2FF9-8C40-A02D-5F43B47B93FB}"/>
              </a:ext>
            </a:extLst>
          </p:cNvPr>
          <p:cNvGraphicFramePr/>
          <p:nvPr>
            <p:extLst>
              <p:ext uri="{D42A27DB-BD31-4B8C-83A1-F6EECF244321}">
                <p14:modId xmlns:p14="http://schemas.microsoft.com/office/powerpoint/2010/main" val="845084579"/>
              </p:ext>
            </p:extLst>
          </p:nvPr>
        </p:nvGraphicFramePr>
        <p:xfrm>
          <a:off x="807522" y="2327564"/>
          <a:ext cx="7802088" cy="4168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1303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951C-5AF0-4F48-BEA1-F2108DEF9AC5}"/>
              </a:ext>
            </a:extLst>
          </p:cNvPr>
          <p:cNvSpPr>
            <a:spLocks noGrp="1"/>
          </p:cNvSpPr>
          <p:nvPr>
            <p:ph type="title"/>
          </p:nvPr>
        </p:nvSpPr>
        <p:spPr/>
        <p:txBody>
          <a:bodyPr/>
          <a:lstStyle/>
          <a:p>
            <a:r>
              <a:rPr lang="en-US" dirty="0"/>
              <a:t>Further information</a:t>
            </a:r>
          </a:p>
        </p:txBody>
      </p:sp>
      <p:sp>
        <p:nvSpPr>
          <p:cNvPr id="3" name="Content Placeholder 2">
            <a:extLst>
              <a:ext uri="{FF2B5EF4-FFF2-40B4-BE49-F238E27FC236}">
                <a16:creationId xmlns:a16="http://schemas.microsoft.com/office/drawing/2014/main" id="{DE92F7D7-2CCA-5B4E-828F-44F965E02462}"/>
              </a:ext>
            </a:extLst>
          </p:cNvPr>
          <p:cNvSpPr>
            <a:spLocks noGrp="1"/>
          </p:cNvSpPr>
          <p:nvPr>
            <p:ph idx="1"/>
          </p:nvPr>
        </p:nvSpPr>
        <p:spPr/>
        <p:txBody>
          <a:bodyPr/>
          <a:lstStyle/>
          <a:p>
            <a:pPr marL="0" indent="0">
              <a:buNone/>
            </a:pPr>
            <a:r>
              <a:rPr lang="en-US" i="1" dirty="0"/>
              <a:t>Why Write</a:t>
            </a:r>
            <a:r>
              <a:rPr lang="en-US" dirty="0"/>
              <a:t> Ch. 3.5</a:t>
            </a:r>
          </a:p>
        </p:txBody>
      </p:sp>
    </p:spTree>
    <p:extLst>
      <p:ext uri="{BB962C8B-B14F-4D97-AF65-F5344CB8AC3E}">
        <p14:creationId xmlns:p14="http://schemas.microsoft.com/office/powerpoint/2010/main" val="55160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5592-73D8-CF47-83D9-328CA8432DC0}"/>
              </a:ext>
            </a:extLst>
          </p:cNvPr>
          <p:cNvSpPr>
            <a:spLocks noGrp="1"/>
          </p:cNvSpPr>
          <p:nvPr>
            <p:ph type="title"/>
          </p:nvPr>
        </p:nvSpPr>
        <p:spPr/>
        <p:txBody>
          <a:bodyPr/>
          <a:lstStyle/>
          <a:p>
            <a:r>
              <a:rPr lang="en-US" dirty="0"/>
              <a:t>What is Rhetoric?</a:t>
            </a:r>
          </a:p>
        </p:txBody>
      </p:sp>
      <p:sp>
        <p:nvSpPr>
          <p:cNvPr id="3" name="Content Placeholder 2">
            <a:extLst>
              <a:ext uri="{FF2B5EF4-FFF2-40B4-BE49-F238E27FC236}">
                <a16:creationId xmlns:a16="http://schemas.microsoft.com/office/drawing/2014/main" id="{7C839317-AB48-F94A-B97A-5AE29CE8EA48}"/>
              </a:ext>
            </a:extLst>
          </p:cNvPr>
          <p:cNvSpPr>
            <a:spLocks noGrp="1"/>
          </p:cNvSpPr>
          <p:nvPr>
            <p:ph idx="1"/>
          </p:nvPr>
        </p:nvSpPr>
        <p:spPr/>
        <p:txBody>
          <a:bodyPr/>
          <a:lstStyle/>
          <a:p>
            <a:pPr marL="0" indent="0">
              <a:buNone/>
            </a:pPr>
            <a:r>
              <a:rPr lang="en-US" dirty="0"/>
              <a:t>The art of effective or persuasive speaking or writing.</a:t>
            </a:r>
          </a:p>
          <a:p>
            <a:pPr marL="0" indent="0">
              <a:buNone/>
            </a:pPr>
            <a:endParaRPr lang="en-US" dirty="0"/>
          </a:p>
          <a:p>
            <a:pPr marL="0" indent="0">
              <a:buNone/>
            </a:pPr>
            <a:r>
              <a:rPr lang="en-US" dirty="0"/>
              <a:t>At the time, persuasive speech was the dominant form of communication in early Greek society.</a:t>
            </a:r>
          </a:p>
          <a:p>
            <a:pPr marL="0" indent="0">
              <a:buNone/>
            </a:pPr>
            <a:endParaRPr lang="en-US" dirty="0"/>
          </a:p>
          <a:p>
            <a:pPr marL="0" indent="0">
              <a:buNone/>
            </a:pPr>
            <a:r>
              <a:rPr lang="en-US" dirty="0"/>
              <a:t>5 Canons: Invention, Arrangement, Style, Memory, and Delivery.</a:t>
            </a:r>
          </a:p>
        </p:txBody>
      </p:sp>
    </p:spTree>
    <p:extLst>
      <p:ext uri="{BB962C8B-B14F-4D97-AF65-F5344CB8AC3E}">
        <p14:creationId xmlns:p14="http://schemas.microsoft.com/office/powerpoint/2010/main" val="3882095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06D7-C8F6-D54C-A795-3CAE51A4D455}"/>
              </a:ext>
            </a:extLst>
          </p:cNvPr>
          <p:cNvSpPr>
            <a:spLocks noGrp="1"/>
          </p:cNvSpPr>
          <p:nvPr>
            <p:ph type="title"/>
          </p:nvPr>
        </p:nvSpPr>
        <p:spPr>
          <a:xfrm>
            <a:off x="403761" y="706438"/>
            <a:ext cx="8182100" cy="1143000"/>
          </a:xfrm>
        </p:spPr>
        <p:txBody>
          <a:bodyPr/>
          <a:lstStyle/>
          <a:p>
            <a:r>
              <a:rPr lang="en-US" dirty="0"/>
              <a:t>What does classical rhetoric have to do with the modern writing process?</a:t>
            </a:r>
          </a:p>
        </p:txBody>
      </p:sp>
      <p:sp>
        <p:nvSpPr>
          <p:cNvPr id="4" name="TextBox 3">
            <a:extLst>
              <a:ext uri="{FF2B5EF4-FFF2-40B4-BE49-F238E27FC236}">
                <a16:creationId xmlns:a16="http://schemas.microsoft.com/office/drawing/2014/main" id="{78703D4C-DC8B-0E42-87B2-D3F3FA952760}"/>
              </a:ext>
            </a:extLst>
          </p:cNvPr>
          <p:cNvSpPr txBox="1"/>
          <p:nvPr/>
        </p:nvSpPr>
        <p:spPr>
          <a:xfrm>
            <a:off x="237506" y="2363190"/>
            <a:ext cx="3705102" cy="2554545"/>
          </a:xfrm>
          <a:prstGeom prst="rect">
            <a:avLst/>
          </a:prstGeom>
          <a:noFill/>
        </p:spPr>
        <p:txBody>
          <a:bodyPr wrap="square" rtlCol="0">
            <a:spAutoFit/>
          </a:bodyPr>
          <a:lstStyle/>
          <a:p>
            <a:r>
              <a:rPr lang="en-US" sz="3200" dirty="0"/>
              <a:t>Invention</a:t>
            </a:r>
          </a:p>
          <a:p>
            <a:r>
              <a:rPr lang="en-US" sz="3200" dirty="0"/>
              <a:t>Arrangement</a:t>
            </a:r>
          </a:p>
          <a:p>
            <a:r>
              <a:rPr lang="en-US" sz="3200" dirty="0"/>
              <a:t>Style</a:t>
            </a:r>
          </a:p>
          <a:p>
            <a:r>
              <a:rPr lang="en-US" sz="3200" dirty="0"/>
              <a:t>Memory</a:t>
            </a:r>
          </a:p>
          <a:p>
            <a:r>
              <a:rPr lang="en-US" sz="3200" dirty="0"/>
              <a:t>Delivery</a:t>
            </a:r>
          </a:p>
        </p:txBody>
      </p:sp>
      <p:sp>
        <p:nvSpPr>
          <p:cNvPr id="5" name="TextBox 4">
            <a:extLst>
              <a:ext uri="{FF2B5EF4-FFF2-40B4-BE49-F238E27FC236}">
                <a16:creationId xmlns:a16="http://schemas.microsoft.com/office/drawing/2014/main" id="{7AD1885C-FC1C-8E41-A9D7-5F429B225781}"/>
              </a:ext>
            </a:extLst>
          </p:cNvPr>
          <p:cNvSpPr txBox="1"/>
          <p:nvPr/>
        </p:nvSpPr>
        <p:spPr>
          <a:xfrm>
            <a:off x="4572001" y="2363190"/>
            <a:ext cx="4013860" cy="2062103"/>
          </a:xfrm>
          <a:prstGeom prst="rect">
            <a:avLst/>
          </a:prstGeom>
          <a:noFill/>
        </p:spPr>
        <p:txBody>
          <a:bodyPr wrap="square" rtlCol="0">
            <a:spAutoFit/>
          </a:bodyPr>
          <a:lstStyle/>
          <a:p>
            <a:r>
              <a:rPr lang="en-US" sz="3200" dirty="0"/>
              <a:t>Prewriting</a:t>
            </a:r>
          </a:p>
          <a:p>
            <a:r>
              <a:rPr lang="en-US" sz="3200" dirty="0"/>
              <a:t>Drafting</a:t>
            </a:r>
          </a:p>
          <a:p>
            <a:r>
              <a:rPr lang="en-US" sz="3200" dirty="0"/>
              <a:t>Revising</a:t>
            </a:r>
          </a:p>
          <a:p>
            <a:r>
              <a:rPr lang="en-US" sz="3200" dirty="0"/>
              <a:t>Editing/Proofreading</a:t>
            </a:r>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4E0F82CB-7EFB-274F-8584-B1266FDB2046}"/>
                  </a:ext>
                </a:extLst>
              </p14:cNvPr>
              <p14:cNvContentPartPr/>
              <p14:nvPr/>
            </p14:nvContentPartPr>
            <p14:xfrm>
              <a:off x="2117553" y="2603366"/>
              <a:ext cx="2343960" cy="86040"/>
            </p14:xfrm>
          </p:contentPart>
        </mc:Choice>
        <mc:Fallback>
          <p:pic>
            <p:nvPicPr>
              <p:cNvPr id="8" name="Ink 7">
                <a:extLst>
                  <a:ext uri="{FF2B5EF4-FFF2-40B4-BE49-F238E27FC236}">
                    <a16:creationId xmlns:a16="http://schemas.microsoft.com/office/drawing/2014/main" id="{4E0F82CB-7EFB-274F-8584-B1266FDB2046}"/>
                  </a:ext>
                </a:extLst>
              </p:cNvPr>
              <p:cNvPicPr/>
              <p:nvPr/>
            </p:nvPicPr>
            <p:blipFill>
              <a:blip r:embed="rId3"/>
              <a:stretch>
                <a:fillRect/>
              </a:stretch>
            </p:blipFill>
            <p:spPr>
              <a:xfrm>
                <a:off x="2099913" y="2585366"/>
                <a:ext cx="23796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46824744-089D-994F-B820-5CD6A6EE5E13}"/>
                  </a:ext>
                </a:extLst>
              </p14:cNvPr>
              <p14:cNvContentPartPr/>
              <p14:nvPr/>
            </p14:nvContentPartPr>
            <p14:xfrm>
              <a:off x="2199633" y="2695886"/>
              <a:ext cx="2461320" cy="392760"/>
            </p14:xfrm>
          </p:contentPart>
        </mc:Choice>
        <mc:Fallback>
          <p:pic>
            <p:nvPicPr>
              <p:cNvPr id="10" name="Ink 9">
                <a:extLst>
                  <a:ext uri="{FF2B5EF4-FFF2-40B4-BE49-F238E27FC236}">
                    <a16:creationId xmlns:a16="http://schemas.microsoft.com/office/drawing/2014/main" id="{46824744-089D-994F-B820-5CD6A6EE5E13}"/>
                  </a:ext>
                </a:extLst>
              </p:cNvPr>
              <p:cNvPicPr/>
              <p:nvPr/>
            </p:nvPicPr>
            <p:blipFill>
              <a:blip r:embed="rId5"/>
              <a:stretch>
                <a:fillRect/>
              </a:stretch>
            </p:blipFill>
            <p:spPr>
              <a:xfrm>
                <a:off x="2181633" y="2678246"/>
                <a:ext cx="2496960" cy="428400"/>
              </a:xfrm>
              <a:prstGeom prst="rect">
                <a:avLst/>
              </a:prstGeom>
            </p:spPr>
          </p:pic>
        </mc:Fallback>
      </mc:AlternateContent>
      <p:grpSp>
        <p:nvGrpSpPr>
          <p:cNvPr id="13" name="Group 12">
            <a:extLst>
              <a:ext uri="{FF2B5EF4-FFF2-40B4-BE49-F238E27FC236}">
                <a16:creationId xmlns:a16="http://schemas.microsoft.com/office/drawing/2014/main" id="{3912ADD3-BC08-1149-8D32-E52379C6FEFA}"/>
              </a:ext>
            </a:extLst>
          </p:cNvPr>
          <p:cNvGrpSpPr/>
          <p:nvPr/>
        </p:nvGrpSpPr>
        <p:grpSpPr>
          <a:xfrm>
            <a:off x="2864193" y="3205286"/>
            <a:ext cx="1793880" cy="333360"/>
            <a:chOff x="2864193" y="3205286"/>
            <a:chExt cx="1793880" cy="333360"/>
          </a:xfrm>
        </p:grpSpPr>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CD6433E8-DFF0-C84F-BFEE-C23BE330F932}"/>
                    </a:ext>
                  </a:extLst>
                </p14:cNvPr>
                <p14:cNvContentPartPr/>
                <p14:nvPr/>
              </p14:nvContentPartPr>
              <p14:xfrm>
                <a:off x="2878233" y="3205286"/>
                <a:ext cx="1724040" cy="29520"/>
              </p14:xfrm>
            </p:contentPart>
          </mc:Choice>
          <mc:Fallback>
            <p:pic>
              <p:nvPicPr>
                <p:cNvPr id="11" name="Ink 10">
                  <a:extLst>
                    <a:ext uri="{FF2B5EF4-FFF2-40B4-BE49-F238E27FC236}">
                      <a16:creationId xmlns:a16="http://schemas.microsoft.com/office/drawing/2014/main" id="{CD6433E8-DFF0-C84F-BFEE-C23BE330F932}"/>
                    </a:ext>
                  </a:extLst>
                </p:cNvPr>
                <p:cNvPicPr/>
                <p:nvPr/>
              </p:nvPicPr>
              <p:blipFill>
                <a:blip r:embed="rId7"/>
                <a:stretch>
                  <a:fillRect/>
                </a:stretch>
              </p:blipFill>
              <p:spPr>
                <a:xfrm>
                  <a:off x="2860233" y="3187286"/>
                  <a:ext cx="17596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6A5AC830-4CA8-274B-A4C3-D06DF044E96D}"/>
                    </a:ext>
                  </a:extLst>
                </p14:cNvPr>
                <p14:cNvContentPartPr/>
                <p14:nvPr/>
              </p14:nvContentPartPr>
              <p14:xfrm>
                <a:off x="2864193" y="3238766"/>
                <a:ext cx="1793880" cy="299880"/>
              </p14:xfrm>
            </p:contentPart>
          </mc:Choice>
          <mc:Fallback>
            <p:pic>
              <p:nvPicPr>
                <p:cNvPr id="12" name="Ink 11">
                  <a:extLst>
                    <a:ext uri="{FF2B5EF4-FFF2-40B4-BE49-F238E27FC236}">
                      <a16:creationId xmlns:a16="http://schemas.microsoft.com/office/drawing/2014/main" id="{6A5AC830-4CA8-274B-A4C3-D06DF044E96D}"/>
                    </a:ext>
                  </a:extLst>
                </p:cNvPr>
                <p:cNvPicPr/>
                <p:nvPr/>
              </p:nvPicPr>
              <p:blipFill>
                <a:blip r:embed="rId9"/>
                <a:stretch>
                  <a:fillRect/>
                </a:stretch>
              </p:blipFill>
              <p:spPr>
                <a:xfrm>
                  <a:off x="2846193" y="3220766"/>
                  <a:ext cx="1829520" cy="335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E159E24D-3106-554A-8AB4-189D71C69998}"/>
                  </a:ext>
                </a:extLst>
              </p14:cNvPr>
              <p14:cNvContentPartPr/>
              <p14:nvPr/>
            </p14:nvContentPartPr>
            <p14:xfrm>
              <a:off x="1344993" y="3663206"/>
              <a:ext cx="3234240" cy="82440"/>
            </p14:xfrm>
          </p:contentPart>
        </mc:Choice>
        <mc:Fallback>
          <p:pic>
            <p:nvPicPr>
              <p:cNvPr id="14" name="Ink 13">
                <a:extLst>
                  <a:ext uri="{FF2B5EF4-FFF2-40B4-BE49-F238E27FC236}">
                    <a16:creationId xmlns:a16="http://schemas.microsoft.com/office/drawing/2014/main" id="{E159E24D-3106-554A-8AB4-189D71C69998}"/>
                  </a:ext>
                </a:extLst>
              </p:cNvPr>
              <p:cNvPicPr/>
              <p:nvPr/>
            </p:nvPicPr>
            <p:blipFill>
              <a:blip r:embed="rId11"/>
              <a:stretch>
                <a:fillRect/>
              </a:stretch>
            </p:blipFill>
            <p:spPr>
              <a:xfrm>
                <a:off x="1326993" y="3645206"/>
                <a:ext cx="32698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B19CB10E-1A0D-2C43-A056-105D03EE03C4}"/>
                  </a:ext>
                </a:extLst>
              </p14:cNvPr>
              <p14:cNvContentPartPr/>
              <p14:nvPr/>
            </p14:nvContentPartPr>
            <p14:xfrm>
              <a:off x="1855473" y="2762846"/>
              <a:ext cx="2642040" cy="1379160"/>
            </p14:xfrm>
          </p:contentPart>
        </mc:Choice>
        <mc:Fallback>
          <p:pic>
            <p:nvPicPr>
              <p:cNvPr id="15" name="Ink 14">
                <a:extLst>
                  <a:ext uri="{FF2B5EF4-FFF2-40B4-BE49-F238E27FC236}">
                    <a16:creationId xmlns:a16="http://schemas.microsoft.com/office/drawing/2014/main" id="{B19CB10E-1A0D-2C43-A056-105D03EE03C4}"/>
                  </a:ext>
                </a:extLst>
              </p:cNvPr>
              <p:cNvPicPr/>
              <p:nvPr/>
            </p:nvPicPr>
            <p:blipFill>
              <a:blip r:embed="rId13"/>
              <a:stretch>
                <a:fillRect/>
              </a:stretch>
            </p:blipFill>
            <p:spPr>
              <a:xfrm>
                <a:off x="1837833" y="2744846"/>
                <a:ext cx="2677680" cy="1414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Ink 15">
                <a:extLst>
                  <a:ext uri="{FF2B5EF4-FFF2-40B4-BE49-F238E27FC236}">
                    <a16:creationId xmlns:a16="http://schemas.microsoft.com/office/drawing/2014/main" id="{E53172B4-9A6F-A845-B094-7ED42E8384E3}"/>
                  </a:ext>
                </a:extLst>
              </p14:cNvPr>
              <p14:cNvContentPartPr/>
              <p14:nvPr/>
            </p14:nvContentPartPr>
            <p14:xfrm>
              <a:off x="1906233" y="3108806"/>
              <a:ext cx="2570760" cy="1083960"/>
            </p14:xfrm>
          </p:contentPart>
        </mc:Choice>
        <mc:Fallback>
          <p:pic>
            <p:nvPicPr>
              <p:cNvPr id="16" name="Ink 15">
                <a:extLst>
                  <a:ext uri="{FF2B5EF4-FFF2-40B4-BE49-F238E27FC236}">
                    <a16:creationId xmlns:a16="http://schemas.microsoft.com/office/drawing/2014/main" id="{E53172B4-9A6F-A845-B094-7ED42E8384E3}"/>
                  </a:ext>
                </a:extLst>
              </p:cNvPr>
              <p:cNvPicPr/>
              <p:nvPr/>
            </p:nvPicPr>
            <p:blipFill>
              <a:blip r:embed="rId15"/>
              <a:stretch>
                <a:fillRect/>
              </a:stretch>
            </p:blipFill>
            <p:spPr>
              <a:xfrm>
                <a:off x="1888593" y="3091166"/>
                <a:ext cx="2606400" cy="1119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10692D16-3205-C242-9B70-F770934AA795}"/>
                  </a:ext>
                </a:extLst>
              </p14:cNvPr>
              <p14:cNvContentPartPr/>
              <p14:nvPr/>
            </p14:nvContentPartPr>
            <p14:xfrm>
              <a:off x="2050593" y="4022486"/>
              <a:ext cx="2512440" cy="565920"/>
            </p14:xfrm>
          </p:contentPart>
        </mc:Choice>
        <mc:Fallback>
          <p:pic>
            <p:nvPicPr>
              <p:cNvPr id="17" name="Ink 16">
                <a:extLst>
                  <a:ext uri="{FF2B5EF4-FFF2-40B4-BE49-F238E27FC236}">
                    <a16:creationId xmlns:a16="http://schemas.microsoft.com/office/drawing/2014/main" id="{10692D16-3205-C242-9B70-F770934AA795}"/>
                  </a:ext>
                </a:extLst>
              </p:cNvPr>
              <p:cNvPicPr/>
              <p:nvPr/>
            </p:nvPicPr>
            <p:blipFill>
              <a:blip r:embed="rId17"/>
              <a:stretch>
                <a:fillRect/>
              </a:stretch>
            </p:blipFill>
            <p:spPr>
              <a:xfrm>
                <a:off x="2032593" y="4004486"/>
                <a:ext cx="2548080" cy="601560"/>
              </a:xfrm>
              <a:prstGeom prst="rect">
                <a:avLst/>
              </a:prstGeom>
            </p:spPr>
          </p:pic>
        </mc:Fallback>
      </mc:AlternateContent>
    </p:spTree>
    <p:extLst>
      <p:ext uri="{BB962C8B-B14F-4D97-AF65-F5344CB8AC3E}">
        <p14:creationId xmlns:p14="http://schemas.microsoft.com/office/powerpoint/2010/main" val="1700044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962FD-FB72-A14E-9689-1F96B32449C5}"/>
              </a:ext>
            </a:extLst>
          </p:cNvPr>
          <p:cNvSpPr>
            <a:spLocks noGrp="1"/>
          </p:cNvSpPr>
          <p:nvPr>
            <p:ph type="title"/>
          </p:nvPr>
        </p:nvSpPr>
        <p:spPr/>
        <p:txBody>
          <a:bodyPr/>
          <a:lstStyle/>
          <a:p>
            <a:r>
              <a:rPr lang="en-US" dirty="0"/>
              <a:t>What is a Rhetorical Appeal</a:t>
            </a:r>
          </a:p>
        </p:txBody>
      </p:sp>
      <p:sp>
        <p:nvSpPr>
          <p:cNvPr id="3" name="Content Placeholder 2">
            <a:extLst>
              <a:ext uri="{FF2B5EF4-FFF2-40B4-BE49-F238E27FC236}">
                <a16:creationId xmlns:a16="http://schemas.microsoft.com/office/drawing/2014/main" id="{2E67832A-B0A6-B445-8BC8-131A61CF1060}"/>
              </a:ext>
            </a:extLst>
          </p:cNvPr>
          <p:cNvSpPr>
            <a:spLocks noGrp="1"/>
          </p:cNvSpPr>
          <p:nvPr>
            <p:ph idx="1"/>
          </p:nvPr>
        </p:nvSpPr>
        <p:spPr/>
        <p:txBody>
          <a:bodyPr/>
          <a:lstStyle/>
          <a:p>
            <a:pPr marL="0" indent="0">
              <a:buNone/>
            </a:pPr>
            <a:r>
              <a:rPr lang="en-US" dirty="0"/>
              <a:t>In </a:t>
            </a:r>
            <a:r>
              <a:rPr lang="en-US" i="1" dirty="0"/>
              <a:t>Ars </a:t>
            </a:r>
            <a:r>
              <a:rPr lang="en-US" i="1" dirty="0" err="1"/>
              <a:t>Rhetorica</a:t>
            </a:r>
            <a:r>
              <a:rPr lang="en-US" dirty="0"/>
              <a:t>,</a:t>
            </a:r>
            <a:r>
              <a:rPr lang="en-US" i="1" dirty="0"/>
              <a:t> </a:t>
            </a:r>
            <a:r>
              <a:rPr lang="en-US" dirty="0"/>
              <a:t>Aristotle (a Greek philosopher, c. 384-322 BCE) outlines 3 basic strategies for persuading an audience:</a:t>
            </a:r>
          </a:p>
          <a:p>
            <a:r>
              <a:rPr lang="en-US" dirty="0"/>
              <a:t> Logos</a:t>
            </a:r>
          </a:p>
          <a:p>
            <a:r>
              <a:rPr lang="en-US" dirty="0"/>
              <a:t> Pathos</a:t>
            </a:r>
          </a:p>
          <a:p>
            <a:r>
              <a:rPr lang="en-US" dirty="0"/>
              <a:t> Ethos</a:t>
            </a:r>
          </a:p>
          <a:p>
            <a:endParaRPr lang="en-US" dirty="0"/>
          </a:p>
          <a:p>
            <a:pPr marL="0" indent="0">
              <a:buNone/>
            </a:pPr>
            <a:r>
              <a:rPr lang="en-US" dirty="0"/>
              <a:t>A classical argument uses all 3 appeals.</a:t>
            </a:r>
          </a:p>
        </p:txBody>
      </p:sp>
    </p:spTree>
    <p:extLst>
      <p:ext uri="{BB962C8B-B14F-4D97-AF65-F5344CB8AC3E}">
        <p14:creationId xmlns:p14="http://schemas.microsoft.com/office/powerpoint/2010/main" val="403366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38D99-1031-E448-9081-40E8FD6916C0}"/>
              </a:ext>
            </a:extLst>
          </p:cNvPr>
          <p:cNvSpPr>
            <a:spLocks noGrp="1"/>
          </p:cNvSpPr>
          <p:nvPr>
            <p:ph type="title"/>
          </p:nvPr>
        </p:nvSpPr>
        <p:spPr/>
        <p:txBody>
          <a:bodyPr/>
          <a:lstStyle/>
          <a:p>
            <a:r>
              <a:rPr lang="en-US" dirty="0"/>
              <a:t>Classical Arguments and Appeals</a:t>
            </a:r>
          </a:p>
        </p:txBody>
      </p:sp>
      <p:sp>
        <p:nvSpPr>
          <p:cNvPr id="3" name="Content Placeholder 2">
            <a:extLst>
              <a:ext uri="{FF2B5EF4-FFF2-40B4-BE49-F238E27FC236}">
                <a16:creationId xmlns:a16="http://schemas.microsoft.com/office/drawing/2014/main" id="{80D0399F-6796-D143-8D77-477359EEF374}"/>
              </a:ext>
            </a:extLst>
          </p:cNvPr>
          <p:cNvSpPr>
            <a:spLocks noGrp="1"/>
          </p:cNvSpPr>
          <p:nvPr>
            <p:ph idx="1"/>
          </p:nvPr>
        </p:nvSpPr>
        <p:spPr/>
        <p:txBody>
          <a:bodyPr/>
          <a:lstStyle/>
          <a:p>
            <a:pPr marL="457200" indent="-457200">
              <a:buFont typeface="+mj-lt"/>
              <a:buAutoNum type="arabicPeriod"/>
            </a:pPr>
            <a:r>
              <a:rPr lang="en-US" dirty="0"/>
              <a:t>Introduction – use </a:t>
            </a:r>
            <a:r>
              <a:rPr lang="en-US" i="1" dirty="0"/>
              <a:t>pathos</a:t>
            </a:r>
            <a:r>
              <a:rPr lang="en-US" dirty="0"/>
              <a:t> and </a:t>
            </a:r>
            <a:r>
              <a:rPr lang="en-US" i="1" dirty="0"/>
              <a:t>ethos</a:t>
            </a:r>
            <a:r>
              <a:rPr lang="en-US" dirty="0"/>
              <a:t> to hook the audience</a:t>
            </a:r>
          </a:p>
          <a:p>
            <a:pPr marL="457200" indent="-457200">
              <a:buFont typeface="+mj-lt"/>
              <a:buAutoNum type="arabicPeriod"/>
            </a:pPr>
            <a:r>
              <a:rPr lang="en-US" dirty="0"/>
              <a:t>Body of Argument – use </a:t>
            </a:r>
            <a:r>
              <a:rPr lang="en-US" i="1" dirty="0"/>
              <a:t>logos</a:t>
            </a:r>
            <a:r>
              <a:rPr lang="en-US" dirty="0"/>
              <a:t> to refute arguments; use </a:t>
            </a:r>
            <a:r>
              <a:rPr lang="en-US" i="1" dirty="0"/>
              <a:t>ethos</a:t>
            </a:r>
            <a:r>
              <a:rPr lang="en-US" dirty="0"/>
              <a:t> to concede points; </a:t>
            </a:r>
            <a:r>
              <a:rPr lang="en-US" i="1" dirty="0"/>
              <a:t>pathos</a:t>
            </a:r>
            <a:r>
              <a:rPr lang="en-US" dirty="0"/>
              <a:t> features appears at beginning and end of each point.</a:t>
            </a:r>
          </a:p>
          <a:p>
            <a:pPr marL="457200" indent="-457200">
              <a:buFont typeface="+mj-lt"/>
              <a:buAutoNum type="arabicPeriod"/>
            </a:pPr>
            <a:r>
              <a:rPr lang="en-US" dirty="0"/>
              <a:t>Conclusion – use </a:t>
            </a:r>
            <a:r>
              <a:rPr lang="en-US" i="1" dirty="0"/>
              <a:t>pathos</a:t>
            </a:r>
            <a:r>
              <a:rPr lang="en-US" dirty="0"/>
              <a:t> to make a final call to action</a:t>
            </a:r>
          </a:p>
        </p:txBody>
      </p:sp>
    </p:spTree>
    <p:extLst>
      <p:ext uri="{BB962C8B-B14F-4D97-AF65-F5344CB8AC3E}">
        <p14:creationId xmlns:p14="http://schemas.microsoft.com/office/powerpoint/2010/main" val="1073444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E623-B23C-9345-8295-131B8C562291}"/>
              </a:ext>
            </a:extLst>
          </p:cNvPr>
          <p:cNvSpPr>
            <a:spLocks noGrp="1"/>
          </p:cNvSpPr>
          <p:nvPr>
            <p:ph type="title"/>
          </p:nvPr>
        </p:nvSpPr>
        <p:spPr/>
        <p:txBody>
          <a:bodyPr/>
          <a:lstStyle/>
          <a:p>
            <a:r>
              <a:rPr lang="en-US" dirty="0"/>
              <a:t>When do we use rhetorical appeals?</a:t>
            </a:r>
          </a:p>
        </p:txBody>
      </p:sp>
      <p:sp>
        <p:nvSpPr>
          <p:cNvPr id="3" name="Content Placeholder 2">
            <a:extLst>
              <a:ext uri="{FF2B5EF4-FFF2-40B4-BE49-F238E27FC236}">
                <a16:creationId xmlns:a16="http://schemas.microsoft.com/office/drawing/2014/main" id="{F72E63A9-5EA8-D140-994C-43EA59D3F5C9}"/>
              </a:ext>
            </a:extLst>
          </p:cNvPr>
          <p:cNvSpPr>
            <a:spLocks noGrp="1"/>
          </p:cNvSpPr>
          <p:nvPr>
            <p:ph idx="1"/>
          </p:nvPr>
        </p:nvSpPr>
        <p:spPr/>
        <p:txBody>
          <a:bodyPr/>
          <a:lstStyle/>
          <a:p>
            <a:pPr marL="0" indent="0">
              <a:buNone/>
            </a:pPr>
            <a:r>
              <a:rPr lang="en-US" dirty="0"/>
              <a:t>ALL THE TIME! Including, but not limited to:</a:t>
            </a:r>
          </a:p>
          <a:p>
            <a:r>
              <a:rPr lang="en-US" dirty="0"/>
              <a:t> Advertisements</a:t>
            </a:r>
          </a:p>
          <a:p>
            <a:r>
              <a:rPr lang="en-US" dirty="0"/>
              <a:t> Political campaigns</a:t>
            </a:r>
          </a:p>
          <a:p>
            <a:r>
              <a:rPr lang="en-US" dirty="0"/>
              <a:t> Essays</a:t>
            </a:r>
          </a:p>
          <a:p>
            <a:r>
              <a:rPr lang="en-US" dirty="0"/>
              <a:t> TED Talks</a:t>
            </a:r>
          </a:p>
          <a:p>
            <a:r>
              <a:rPr lang="en-US" dirty="0"/>
              <a:t> Architecture and design</a:t>
            </a:r>
          </a:p>
        </p:txBody>
      </p:sp>
    </p:spTree>
    <p:extLst>
      <p:ext uri="{BB962C8B-B14F-4D97-AF65-F5344CB8AC3E}">
        <p14:creationId xmlns:p14="http://schemas.microsoft.com/office/powerpoint/2010/main" val="271283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A6C3-D91C-4249-B1C7-2ADB092167E1}"/>
              </a:ext>
            </a:extLst>
          </p:cNvPr>
          <p:cNvSpPr>
            <a:spLocks noGrp="1"/>
          </p:cNvSpPr>
          <p:nvPr>
            <p:ph type="title"/>
          </p:nvPr>
        </p:nvSpPr>
        <p:spPr/>
        <p:txBody>
          <a:bodyPr/>
          <a:lstStyle/>
          <a:p>
            <a:r>
              <a:rPr lang="en-US" dirty="0"/>
              <a:t>What makes an appeal successful?</a:t>
            </a:r>
          </a:p>
        </p:txBody>
      </p:sp>
      <p:sp>
        <p:nvSpPr>
          <p:cNvPr id="3" name="Content Placeholder 2">
            <a:extLst>
              <a:ext uri="{FF2B5EF4-FFF2-40B4-BE49-F238E27FC236}">
                <a16:creationId xmlns:a16="http://schemas.microsoft.com/office/drawing/2014/main" id="{4D9FA0F5-2DE9-9143-A820-FB9945E576C7}"/>
              </a:ext>
            </a:extLst>
          </p:cNvPr>
          <p:cNvSpPr>
            <a:spLocks noGrp="1"/>
          </p:cNvSpPr>
          <p:nvPr>
            <p:ph idx="1"/>
          </p:nvPr>
        </p:nvSpPr>
        <p:spPr/>
        <p:txBody>
          <a:bodyPr/>
          <a:lstStyle/>
          <a:p>
            <a:r>
              <a:rPr lang="en-US" dirty="0"/>
              <a:t> Understands the target audience</a:t>
            </a:r>
          </a:p>
          <a:p>
            <a:r>
              <a:rPr lang="en-US" dirty="0"/>
              <a:t> Avoids logical fallacy (errors in reasoning that discredit the argument)</a:t>
            </a:r>
          </a:p>
          <a:p>
            <a:pPr marL="0" indent="0">
              <a:buNone/>
            </a:pPr>
            <a:endParaRPr lang="en-US" dirty="0"/>
          </a:p>
        </p:txBody>
      </p:sp>
    </p:spTree>
    <p:extLst>
      <p:ext uri="{BB962C8B-B14F-4D97-AF65-F5344CB8AC3E}">
        <p14:creationId xmlns:p14="http://schemas.microsoft.com/office/powerpoint/2010/main" val="129163647"/>
      </p:ext>
    </p:extLst>
  </p:cSld>
  <p:clrMapOvr>
    <a:masterClrMapping/>
  </p:clrMapOvr>
</p:sld>
</file>

<file path=ppt/theme/theme1.xml><?xml version="1.0" encoding="utf-8"?>
<a:theme xmlns:a="http://schemas.openxmlformats.org/drawingml/2006/main" name="UVic Edge titl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BFC73727-9F21-1749-A563-B11871665D3C}"/>
    </a:ext>
  </a:extLst>
</a:theme>
</file>

<file path=ppt/theme/theme10.xml><?xml version="1.0" encoding="utf-8"?>
<a:theme xmlns:a="http://schemas.openxmlformats.org/drawingml/2006/main" name="UVic Edge content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E508DDA9-3FD9-7E4A-AC91-413704A672B1}"/>
    </a:ext>
  </a:extLst>
</a:theme>
</file>

<file path=ppt/theme/theme11.xml><?xml version="1.0" encoding="utf-8"?>
<a:theme xmlns:a="http://schemas.openxmlformats.org/drawingml/2006/main" name="UVic Edge content 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5F1B60B8-BF0E-B04C-AA62-2E62A7E7F028}"/>
    </a:ext>
  </a:extLst>
</a:theme>
</file>

<file path=ppt/theme/theme12.xml><?xml version="1.0" encoding="utf-8"?>
<a:theme xmlns:a="http://schemas.openxmlformats.org/drawingml/2006/main" name="UVic Edge content 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30B39C16-F00C-2145-A72E-046E1C4373EA}"/>
    </a:ext>
  </a:extLst>
</a:theme>
</file>

<file path=ppt/theme/theme13.xml><?xml version="1.0" encoding="utf-8"?>
<a:theme xmlns:a="http://schemas.openxmlformats.org/drawingml/2006/main" name="UVic Edge content 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97698EDC-330D-FA41-8B1D-E45D111F8396}"/>
    </a:ext>
  </a:extLst>
</a:theme>
</file>

<file path=ppt/theme/theme14.xml><?xml version="1.0" encoding="utf-8"?>
<a:theme xmlns:a="http://schemas.openxmlformats.org/drawingml/2006/main" name="UVic Edge content 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CCA78E90-F553-F246-A197-66E578B56BD3}"/>
    </a:ext>
  </a:extLst>
</a:theme>
</file>

<file path=ppt/theme/theme15.xml><?xml version="1.0" encoding="utf-8"?>
<a:theme xmlns:a="http://schemas.openxmlformats.org/drawingml/2006/main" name="UVic Edge content 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D26968D2-9799-0F4F-8EDD-09E0B6185987}"/>
    </a:ext>
  </a:extLst>
</a:theme>
</file>

<file path=ppt/theme/theme16.xml><?xml version="1.0" encoding="utf-8"?>
<a:theme xmlns:a="http://schemas.openxmlformats.org/drawingml/2006/main" name="UVic Edge content 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5018B42D-EF32-624F-817D-EB3362D3C155}"/>
    </a:ext>
  </a:extLst>
</a:theme>
</file>

<file path=ppt/theme/theme17.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2AE6E057-F16C-A84F-A180-6D56667EDBB8}"/>
    </a:ext>
  </a:extLst>
</a:theme>
</file>

<file path=ppt/theme/theme18.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0B86F86C-84C5-9544-BD83-8C706D7C5472}"/>
    </a:ext>
  </a:extLst>
</a:theme>
</file>

<file path=ppt/theme/theme19.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D81321F4-F37F-6D4D-A613-BACFDC818FB4}"/>
    </a:ext>
  </a:extLst>
</a:theme>
</file>

<file path=ppt/theme/theme2.xml><?xml version="1.0" encoding="utf-8"?>
<a:theme xmlns:a="http://schemas.openxmlformats.org/drawingml/2006/main" name="UVic Edge titl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5D6F4428-5E3D-D44B-B4F9-104A6C435B9F}"/>
    </a:ext>
  </a:extLst>
</a:theme>
</file>

<file path=ppt/theme/theme20.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E80F4506-9599-2541-8FB0-511DF4FB052D}"/>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UVic Edge title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CBD36921-B469-4449-9992-FB031A203E46}"/>
    </a:ext>
  </a:extLst>
</a:theme>
</file>

<file path=ppt/theme/theme4.xml><?xml version="1.0" encoding="utf-8"?>
<a:theme xmlns:a="http://schemas.openxmlformats.org/drawingml/2006/main" name="UVic Edge title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9B2CA609-AE6C-F64C-94B8-6EDA0179A33D}"/>
    </a:ext>
  </a:extLst>
</a:theme>
</file>

<file path=ppt/theme/theme5.xml><?xml version="1.0" encoding="utf-8"?>
<a:theme xmlns:a="http://schemas.openxmlformats.org/drawingml/2006/main" name="UVic Edge title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F4E8515C-2510-854B-8CA2-E4A2CFED1FC6}"/>
    </a:ext>
  </a:extLst>
</a:theme>
</file>

<file path=ppt/theme/theme6.xml><?xml version="1.0" encoding="utf-8"?>
<a:theme xmlns:a="http://schemas.openxmlformats.org/drawingml/2006/main" name="UVic Edge conten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0C411CD0-199A-CF4D-AC85-6F2CB0FF882B}"/>
    </a:ext>
  </a:extLst>
</a:theme>
</file>

<file path=ppt/theme/theme7.xml><?xml version="1.0" encoding="utf-8"?>
<a:theme xmlns:a="http://schemas.openxmlformats.org/drawingml/2006/main" name="UVic Edge content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00316FB1-73BF-A542-A6F4-CB0AE3905367}"/>
    </a:ext>
  </a:extLst>
</a:theme>
</file>

<file path=ppt/theme/theme8.xml><?xml version="1.0" encoding="utf-8"?>
<a:theme xmlns:a="http://schemas.openxmlformats.org/drawingml/2006/main" name="UVic Edge content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6D6410F8-59F2-4240-AB9B-1F44B1C2AAD9}"/>
    </a:ext>
  </a:extLst>
</a:theme>
</file>

<file path=ppt/theme/theme9.xml><?xml version="1.0" encoding="utf-8"?>
<a:theme xmlns:a="http://schemas.openxmlformats.org/drawingml/2006/main" name="UVic Edge content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D458B046-4B19-4C43-8EB9-459A68BB97D8}"/>
    </a:ext>
  </a:extLst>
</a:theme>
</file>

<file path=docProps/app.xml><?xml version="1.0" encoding="utf-8"?>
<Properties xmlns="http://schemas.openxmlformats.org/officeDocument/2006/extended-properties" xmlns:vt="http://schemas.openxmlformats.org/officeDocument/2006/docPropsVTypes">
  <Template>UVic Edge title 1</Template>
  <TotalTime>8784</TotalTime>
  <Words>967</Words>
  <Application>Microsoft Macintosh PowerPoint</Application>
  <PresentationFormat>On-screen Show (4:3)</PresentationFormat>
  <Paragraphs>141</Paragraphs>
  <Slides>36</Slides>
  <Notes>0</Notes>
  <HiddenSlides>0</HiddenSlides>
  <MMClips>1</MMClips>
  <ScaleCrop>false</ScaleCrop>
  <HeadingPairs>
    <vt:vector size="6" baseType="variant">
      <vt:variant>
        <vt:lpstr>Fonts Used</vt:lpstr>
      </vt:variant>
      <vt:variant>
        <vt:i4>2</vt:i4>
      </vt:variant>
      <vt:variant>
        <vt:lpstr>Theme</vt:lpstr>
      </vt:variant>
      <vt:variant>
        <vt:i4>20</vt:i4>
      </vt:variant>
      <vt:variant>
        <vt:lpstr>Slide Titles</vt:lpstr>
      </vt:variant>
      <vt:variant>
        <vt:i4>36</vt:i4>
      </vt:variant>
    </vt:vector>
  </HeadingPairs>
  <TitlesOfParts>
    <vt:vector size="58" baseType="lpstr">
      <vt:lpstr>Arial</vt:lpstr>
      <vt:lpstr>Calibri</vt:lpstr>
      <vt:lpstr>UVic Edge title 1</vt:lpstr>
      <vt:lpstr>UVic Edge title 2</vt:lpstr>
      <vt:lpstr>UVic Edge title 3</vt:lpstr>
      <vt:lpstr>UVic Edge title 4</vt:lpstr>
      <vt:lpstr>UVic Edge title 5</vt:lpstr>
      <vt:lpstr>UVic Edge content 1</vt:lpstr>
      <vt:lpstr>UVic Edge content 2</vt:lpstr>
      <vt:lpstr>UVic Edge content 3</vt:lpstr>
      <vt:lpstr>UVic Edge content 4</vt:lpstr>
      <vt:lpstr>UVic Edge content 5</vt:lpstr>
      <vt:lpstr>UVic Edge content 6</vt:lpstr>
      <vt:lpstr>UVic Edge content 7</vt:lpstr>
      <vt:lpstr>UVic Edge content 8</vt:lpstr>
      <vt:lpstr>UVic Edge content 9</vt:lpstr>
      <vt:lpstr>UVic Edge content 10</vt:lpstr>
      <vt:lpstr>UVic Edge content 11</vt:lpstr>
      <vt:lpstr>Custom Design</vt:lpstr>
      <vt:lpstr>1_Custom Design</vt:lpstr>
      <vt:lpstr>2_Custom Design</vt:lpstr>
      <vt:lpstr>3_Custom Design</vt:lpstr>
      <vt:lpstr>Rhetorical appeals</vt:lpstr>
      <vt:lpstr>Developing Effective Arguments</vt:lpstr>
      <vt:lpstr>Overview</vt:lpstr>
      <vt:lpstr>What is Rhetoric?</vt:lpstr>
      <vt:lpstr>What does classical rhetoric have to do with the modern writing process?</vt:lpstr>
      <vt:lpstr>What is a Rhetorical Appeal</vt:lpstr>
      <vt:lpstr>Classical Arguments and Appeals</vt:lpstr>
      <vt:lpstr>When do we use rhetorical appeals?</vt:lpstr>
      <vt:lpstr>What makes an appeal successful?</vt:lpstr>
      <vt:lpstr>Logos</vt:lpstr>
      <vt:lpstr>PowerPoint Presentation</vt:lpstr>
      <vt:lpstr>Logos</vt:lpstr>
      <vt:lpstr>Straw Man</vt:lpstr>
      <vt:lpstr>Slippery Slope</vt:lpstr>
      <vt:lpstr>Moral Equivalence</vt:lpstr>
      <vt:lpstr>Pathos</vt:lpstr>
      <vt:lpstr>PowerPoint Presentation</vt:lpstr>
      <vt:lpstr>Ethos</vt:lpstr>
      <vt:lpstr>Ethos</vt:lpstr>
      <vt:lpstr>PowerPoint Presentation</vt:lpstr>
      <vt:lpstr>PowerPoint Presentation</vt:lpstr>
      <vt:lpstr>PowerPoint Presentation</vt:lpstr>
      <vt:lpstr>PowerPoint Presentation</vt:lpstr>
      <vt:lpstr>PowerPoint Presentation</vt:lpstr>
      <vt:lpstr>Do I have to pick just one?</vt:lpstr>
      <vt:lpstr>PowerPoint Presentation</vt:lpstr>
      <vt:lpstr>Kairos</vt:lpstr>
      <vt:lpstr>PowerPoint Presentation</vt:lpstr>
      <vt:lpstr>PowerPoint Presentation</vt:lpstr>
      <vt:lpstr>Kairos in Luca</vt:lpstr>
      <vt:lpstr>When Kairos goes wrong</vt:lpstr>
      <vt:lpstr>Identify the Rhetorical Appeal</vt:lpstr>
      <vt:lpstr>PowerPoint Presentation</vt:lpstr>
      <vt:lpstr>Recap</vt:lpstr>
      <vt:lpstr>Next steps – Rhetorical Analysis</vt:lpstr>
      <vt:lpstr>Further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Rhetorical appeals</dc:title>
  <dc:creator>Katherine Skipsey</dc:creator>
  <cp:lastModifiedBy>Katherine Skipsey</cp:lastModifiedBy>
  <cp:revision>19</cp:revision>
  <dcterms:created xsi:type="dcterms:W3CDTF">2021-09-23T20:29:51Z</dcterms:created>
  <dcterms:modified xsi:type="dcterms:W3CDTF">2021-09-29T22:54:42Z</dcterms:modified>
</cp:coreProperties>
</file>